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1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3411200" cy="10058400"/>
  <p:notesSz cx="7772400" cy="10058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668" y="48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2417" y="-12419"/>
            <a:ext cx="13451263" cy="10083238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8207" y="3526650"/>
            <a:ext cx="8545855" cy="2414576"/>
          </a:xfrm>
        </p:spPr>
        <p:txBody>
          <a:bodyPr anchor="b">
            <a:noAutofit/>
          </a:bodyPr>
          <a:lstStyle>
            <a:lvl1pPr algn="r">
              <a:defRPr sz="792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8207" y="5941224"/>
            <a:ext cx="8545855" cy="1608785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70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41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11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82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52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23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94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364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3915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4080" y="894080"/>
            <a:ext cx="9309981" cy="4991947"/>
          </a:xfrm>
        </p:spPr>
        <p:txBody>
          <a:bodyPr anchor="ctr">
            <a:normAutofit/>
          </a:bodyPr>
          <a:lstStyle>
            <a:lvl1pPr algn="l">
              <a:defRPr sz="6453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4080" y="6556586"/>
            <a:ext cx="9309981" cy="2304078"/>
          </a:xfrm>
        </p:spPr>
        <p:txBody>
          <a:bodyPr anchor="ctr">
            <a:normAutofit/>
          </a:bodyPr>
          <a:lstStyle>
            <a:lvl1pPr marL="0" indent="0" algn="l">
              <a:buNone/>
              <a:defRPr sz="264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70575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2252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6498" y="894080"/>
            <a:ext cx="8905867" cy="4433147"/>
          </a:xfrm>
        </p:spPr>
        <p:txBody>
          <a:bodyPr anchor="ctr">
            <a:normAutofit/>
          </a:bodyPr>
          <a:lstStyle>
            <a:lvl1pPr algn="l">
              <a:defRPr sz="6453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14908" y="5327227"/>
            <a:ext cx="7949046" cy="5588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34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70575" indent="0">
              <a:buFontTx/>
              <a:buNone/>
              <a:defRPr/>
            </a:lvl2pPr>
            <a:lvl3pPr marL="1341150" indent="0">
              <a:buFontTx/>
              <a:buNone/>
              <a:defRPr/>
            </a:lvl3pPr>
            <a:lvl4pPr marL="2011726" indent="0">
              <a:buFontTx/>
              <a:buNone/>
              <a:defRPr/>
            </a:lvl4pPr>
            <a:lvl5pPr marL="2682301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4078" y="6556586"/>
            <a:ext cx="9309982" cy="2304078"/>
          </a:xfrm>
        </p:spPr>
        <p:txBody>
          <a:bodyPr anchor="ctr">
            <a:normAutofit/>
          </a:bodyPr>
          <a:lstStyle>
            <a:lvl1pPr marL="0" indent="0" algn="l">
              <a:buNone/>
              <a:defRPr sz="264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70575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707977" y="1159221"/>
            <a:ext cx="670735" cy="857671"/>
          </a:xfrm>
          <a:prstGeom prst="rect">
            <a:avLst/>
          </a:prstGeom>
        </p:spPr>
        <p:txBody>
          <a:bodyPr vert="horz" lIns="134112" tIns="67056" rIns="134112" bIns="67056" rtlCol="0" anchor="ctr">
            <a:noAutofit/>
          </a:bodyPr>
          <a:lstStyle/>
          <a:p>
            <a:pPr lvl="0"/>
            <a:r>
              <a:rPr lang="en-US" sz="1173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896626" y="4233616"/>
            <a:ext cx="670735" cy="857671"/>
          </a:xfrm>
          <a:prstGeom prst="rect">
            <a:avLst/>
          </a:prstGeom>
        </p:spPr>
        <p:txBody>
          <a:bodyPr vert="horz" lIns="134112" tIns="67056" rIns="134112" bIns="67056" rtlCol="0" anchor="ctr">
            <a:noAutofit/>
          </a:bodyPr>
          <a:lstStyle/>
          <a:p>
            <a:pPr lvl="0"/>
            <a:r>
              <a:rPr lang="en-US" sz="1173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12149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4078" y="2833582"/>
            <a:ext cx="9309982" cy="3806675"/>
          </a:xfrm>
        </p:spPr>
        <p:txBody>
          <a:bodyPr anchor="b">
            <a:normAutofit/>
          </a:bodyPr>
          <a:lstStyle>
            <a:lvl1pPr algn="l">
              <a:defRPr sz="6453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4078" y="6640257"/>
            <a:ext cx="9309982" cy="2220407"/>
          </a:xfrm>
        </p:spPr>
        <p:txBody>
          <a:bodyPr anchor="t">
            <a:normAutofit/>
          </a:bodyPr>
          <a:lstStyle>
            <a:lvl1pPr marL="0" indent="0" algn="l">
              <a:buNone/>
              <a:defRPr sz="264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70575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7796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6498" y="894080"/>
            <a:ext cx="8905867" cy="4433147"/>
          </a:xfrm>
        </p:spPr>
        <p:txBody>
          <a:bodyPr anchor="ctr">
            <a:normAutofit/>
          </a:bodyPr>
          <a:lstStyle>
            <a:lvl1pPr algn="l">
              <a:defRPr sz="6453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94076" y="5886027"/>
            <a:ext cx="9309983" cy="75423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52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70575" indent="0">
              <a:buFontTx/>
              <a:buNone/>
              <a:defRPr/>
            </a:lvl2pPr>
            <a:lvl3pPr marL="1341150" indent="0">
              <a:buFontTx/>
              <a:buNone/>
              <a:defRPr/>
            </a:lvl3pPr>
            <a:lvl4pPr marL="2011726" indent="0">
              <a:buFontTx/>
              <a:buNone/>
              <a:defRPr/>
            </a:lvl4pPr>
            <a:lvl5pPr marL="2682301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4078" y="6640257"/>
            <a:ext cx="9309982" cy="2220407"/>
          </a:xfrm>
        </p:spPr>
        <p:txBody>
          <a:bodyPr anchor="t">
            <a:normAutofit/>
          </a:bodyPr>
          <a:lstStyle>
            <a:lvl1pPr marL="0" indent="0" algn="l">
              <a:buNone/>
              <a:defRPr sz="264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70575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707977" y="1159221"/>
            <a:ext cx="670735" cy="857671"/>
          </a:xfrm>
          <a:prstGeom prst="rect">
            <a:avLst/>
          </a:prstGeom>
        </p:spPr>
        <p:txBody>
          <a:bodyPr vert="horz" lIns="134112" tIns="67056" rIns="134112" bIns="67056" rtlCol="0" anchor="ctr">
            <a:noAutofit/>
          </a:bodyPr>
          <a:lstStyle/>
          <a:p>
            <a:pPr lvl="0"/>
            <a:r>
              <a:rPr lang="en-US" sz="1173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896626" y="4233616"/>
            <a:ext cx="670735" cy="857671"/>
          </a:xfrm>
          <a:prstGeom prst="rect">
            <a:avLst/>
          </a:prstGeom>
        </p:spPr>
        <p:txBody>
          <a:bodyPr vert="horz" lIns="134112" tIns="67056" rIns="134112" bIns="67056" rtlCol="0" anchor="ctr">
            <a:noAutofit/>
          </a:bodyPr>
          <a:lstStyle/>
          <a:p>
            <a:pPr lvl="0"/>
            <a:r>
              <a:rPr lang="en-US" sz="1173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1688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3245" y="894080"/>
            <a:ext cx="9300815" cy="4433147"/>
          </a:xfrm>
        </p:spPr>
        <p:txBody>
          <a:bodyPr anchor="ctr">
            <a:normAutofit/>
          </a:bodyPr>
          <a:lstStyle>
            <a:lvl1pPr algn="l">
              <a:defRPr sz="6453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94076" y="5886027"/>
            <a:ext cx="9309983" cy="75423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520">
                <a:solidFill>
                  <a:schemeClr val="accent1"/>
                </a:solidFill>
              </a:defRPr>
            </a:lvl1pPr>
            <a:lvl2pPr marL="670575" indent="0">
              <a:buFontTx/>
              <a:buNone/>
              <a:defRPr/>
            </a:lvl2pPr>
            <a:lvl3pPr marL="1341150" indent="0">
              <a:buFontTx/>
              <a:buNone/>
              <a:defRPr/>
            </a:lvl3pPr>
            <a:lvl4pPr marL="2011726" indent="0">
              <a:buFontTx/>
              <a:buNone/>
              <a:defRPr/>
            </a:lvl4pPr>
            <a:lvl5pPr marL="2682301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4078" y="6640257"/>
            <a:ext cx="9309982" cy="2220407"/>
          </a:xfrm>
        </p:spPr>
        <p:txBody>
          <a:bodyPr anchor="t">
            <a:normAutofit/>
          </a:bodyPr>
          <a:lstStyle>
            <a:lvl1pPr marL="0" indent="0" algn="l">
              <a:buNone/>
              <a:defRPr sz="264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70575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5157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6632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6724" y="894081"/>
            <a:ext cx="1435591" cy="7702128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4079" y="894081"/>
            <a:ext cx="7619371" cy="770212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24924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003399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2354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2354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641707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48313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8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7710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4078" y="3961274"/>
            <a:ext cx="9309982" cy="2678985"/>
          </a:xfrm>
        </p:spPr>
        <p:txBody>
          <a:bodyPr anchor="b"/>
          <a:lstStyle>
            <a:lvl1pPr algn="l">
              <a:defRPr sz="5867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4078" y="6640257"/>
            <a:ext cx="9309982" cy="1261920"/>
          </a:xfrm>
        </p:spPr>
        <p:txBody>
          <a:bodyPr anchor="t"/>
          <a:lstStyle>
            <a:lvl1pPr marL="0" indent="0" algn="l">
              <a:buNone/>
              <a:defRPr sz="29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70575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05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6206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4080" y="894080"/>
            <a:ext cx="9309981" cy="193717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4081" y="3168864"/>
            <a:ext cx="4529227" cy="5691799"/>
          </a:xfrm>
        </p:spPr>
        <p:txBody>
          <a:bodyPr>
            <a:normAutofit/>
          </a:bodyPr>
          <a:lstStyle>
            <a:lvl1pPr>
              <a:defRPr sz="2640"/>
            </a:lvl1pPr>
            <a:lvl2pPr>
              <a:defRPr sz="2347"/>
            </a:lvl2pPr>
            <a:lvl3pPr>
              <a:defRPr sz="2053"/>
            </a:lvl3pPr>
            <a:lvl4pPr>
              <a:defRPr sz="1760"/>
            </a:lvl4pPr>
            <a:lvl5pPr>
              <a:defRPr sz="1760"/>
            </a:lvl5pPr>
            <a:lvl6pPr>
              <a:defRPr sz="1760"/>
            </a:lvl6pPr>
            <a:lvl7pPr>
              <a:defRPr sz="1760"/>
            </a:lvl7pPr>
            <a:lvl8pPr>
              <a:defRPr sz="1760"/>
            </a:lvl8pPr>
            <a:lvl9pPr>
              <a:defRPr sz="176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74833" y="3168866"/>
            <a:ext cx="4529228" cy="5691800"/>
          </a:xfrm>
        </p:spPr>
        <p:txBody>
          <a:bodyPr>
            <a:normAutofit/>
          </a:bodyPr>
          <a:lstStyle>
            <a:lvl1pPr>
              <a:defRPr sz="2640"/>
            </a:lvl1pPr>
            <a:lvl2pPr>
              <a:defRPr sz="2347"/>
            </a:lvl2pPr>
            <a:lvl3pPr>
              <a:defRPr sz="2053"/>
            </a:lvl3pPr>
            <a:lvl4pPr>
              <a:defRPr sz="1760"/>
            </a:lvl4pPr>
            <a:lvl5pPr>
              <a:defRPr sz="1760"/>
            </a:lvl5pPr>
            <a:lvl6pPr>
              <a:defRPr sz="1760"/>
            </a:lvl6pPr>
            <a:lvl7pPr>
              <a:defRPr sz="1760"/>
            </a:lvl7pPr>
            <a:lvl8pPr>
              <a:defRPr sz="1760"/>
            </a:lvl8pPr>
            <a:lvl9pPr>
              <a:defRPr sz="176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9228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4079" y="894080"/>
            <a:ext cx="9309979" cy="1937173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4078" y="3169442"/>
            <a:ext cx="4532986" cy="845184"/>
          </a:xfrm>
        </p:spPr>
        <p:txBody>
          <a:bodyPr anchor="b">
            <a:noAutofit/>
          </a:bodyPr>
          <a:lstStyle>
            <a:lvl1pPr marL="0" indent="0">
              <a:buNone/>
              <a:defRPr sz="3520" b="0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4078" y="4014628"/>
            <a:ext cx="4532986" cy="4846038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71072" y="3169442"/>
            <a:ext cx="4532986" cy="845184"/>
          </a:xfrm>
        </p:spPr>
        <p:txBody>
          <a:bodyPr anchor="b">
            <a:noAutofit/>
          </a:bodyPr>
          <a:lstStyle>
            <a:lvl1pPr marL="0" indent="0">
              <a:buNone/>
              <a:defRPr sz="3520" b="0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71072" y="4014628"/>
            <a:ext cx="4532986" cy="4846038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7612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4078" y="894080"/>
            <a:ext cx="9309981" cy="193717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3319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689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4079" y="2197953"/>
            <a:ext cx="4092267" cy="1875083"/>
          </a:xfrm>
        </p:spPr>
        <p:txBody>
          <a:bodyPr anchor="b">
            <a:normAutofit/>
          </a:bodyPr>
          <a:lstStyle>
            <a:lvl1pPr>
              <a:defRPr sz="293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7871" y="755224"/>
            <a:ext cx="4966188" cy="8105441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4079" y="4073035"/>
            <a:ext cx="4092267" cy="3790525"/>
          </a:xfrm>
        </p:spPr>
        <p:txBody>
          <a:bodyPr>
            <a:normAutofit/>
          </a:bodyPr>
          <a:lstStyle>
            <a:lvl1pPr marL="0" indent="0">
              <a:buNone/>
              <a:defRPr sz="2053"/>
            </a:lvl1pPr>
            <a:lvl2pPr marL="502931" indent="0">
              <a:buNone/>
              <a:defRPr sz="1540"/>
            </a:lvl2pPr>
            <a:lvl3pPr marL="1005863" indent="0">
              <a:buNone/>
              <a:defRPr sz="1320"/>
            </a:lvl3pPr>
            <a:lvl4pPr marL="1508794" indent="0">
              <a:buNone/>
              <a:defRPr sz="1100"/>
            </a:lvl4pPr>
            <a:lvl5pPr marL="2011726" indent="0">
              <a:buNone/>
              <a:defRPr sz="1100"/>
            </a:lvl5pPr>
            <a:lvl6pPr marL="2514657" indent="0">
              <a:buNone/>
              <a:defRPr sz="1100"/>
            </a:lvl6pPr>
            <a:lvl7pPr marL="3017589" indent="0">
              <a:buNone/>
              <a:defRPr sz="1100"/>
            </a:lvl7pPr>
            <a:lvl8pPr marL="3520520" indent="0">
              <a:buNone/>
              <a:defRPr sz="1100"/>
            </a:lvl8pPr>
            <a:lvl9pPr marL="4023451" indent="0">
              <a:buNone/>
              <a:defRPr sz="11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1938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4078" y="7040880"/>
            <a:ext cx="9309981" cy="831216"/>
          </a:xfrm>
        </p:spPr>
        <p:txBody>
          <a:bodyPr anchor="b">
            <a:normAutofit/>
          </a:bodyPr>
          <a:lstStyle>
            <a:lvl1pPr algn="l">
              <a:defRPr sz="352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94078" y="894080"/>
            <a:ext cx="9309981" cy="5640386"/>
          </a:xfrm>
        </p:spPr>
        <p:txBody>
          <a:bodyPr anchor="t">
            <a:normAutofit/>
          </a:bodyPr>
          <a:lstStyle>
            <a:lvl1pPr marL="0" indent="0" algn="ctr">
              <a:buNone/>
              <a:defRPr sz="2347"/>
            </a:lvl1pPr>
            <a:lvl2pPr marL="670575" indent="0">
              <a:buNone/>
              <a:defRPr sz="2347"/>
            </a:lvl2pPr>
            <a:lvl3pPr marL="1341150" indent="0">
              <a:buNone/>
              <a:defRPr sz="2347"/>
            </a:lvl3pPr>
            <a:lvl4pPr marL="2011726" indent="0">
              <a:buNone/>
              <a:defRPr sz="2347"/>
            </a:lvl4pPr>
            <a:lvl5pPr marL="2682301" indent="0">
              <a:buNone/>
              <a:defRPr sz="2347"/>
            </a:lvl5pPr>
            <a:lvl6pPr marL="3352876" indent="0">
              <a:buNone/>
              <a:defRPr sz="2347"/>
            </a:lvl6pPr>
            <a:lvl7pPr marL="4023451" indent="0">
              <a:buNone/>
              <a:defRPr sz="2347"/>
            </a:lvl7pPr>
            <a:lvl8pPr marL="4694027" indent="0">
              <a:buNone/>
              <a:defRPr sz="2347"/>
            </a:lvl8pPr>
            <a:lvl9pPr marL="5364602" indent="0">
              <a:buNone/>
              <a:defRPr sz="234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4078" y="7872096"/>
            <a:ext cx="9309981" cy="988569"/>
          </a:xfrm>
        </p:spPr>
        <p:txBody>
          <a:bodyPr>
            <a:normAutofit/>
          </a:bodyPr>
          <a:lstStyle>
            <a:lvl1pPr marL="0" indent="0">
              <a:buNone/>
              <a:defRPr sz="1760"/>
            </a:lvl1pPr>
            <a:lvl2pPr marL="670575" indent="0">
              <a:buNone/>
              <a:defRPr sz="1760"/>
            </a:lvl2pPr>
            <a:lvl3pPr marL="1341150" indent="0">
              <a:buNone/>
              <a:defRPr sz="1467"/>
            </a:lvl3pPr>
            <a:lvl4pPr marL="2011726" indent="0">
              <a:buNone/>
              <a:defRPr sz="1320"/>
            </a:lvl4pPr>
            <a:lvl5pPr marL="2682301" indent="0">
              <a:buNone/>
              <a:defRPr sz="1320"/>
            </a:lvl5pPr>
            <a:lvl6pPr marL="3352876" indent="0">
              <a:buNone/>
              <a:defRPr sz="1320"/>
            </a:lvl6pPr>
            <a:lvl7pPr marL="4023451" indent="0">
              <a:buNone/>
              <a:defRPr sz="1320"/>
            </a:lvl7pPr>
            <a:lvl8pPr marL="4694027" indent="0">
              <a:buNone/>
              <a:defRPr sz="1320"/>
            </a:lvl8pPr>
            <a:lvl9pPr marL="5364602" indent="0">
              <a:buNone/>
              <a:defRPr sz="132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4232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2418" y="-12419"/>
            <a:ext cx="13451265" cy="10083238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4079" y="894080"/>
            <a:ext cx="9309979" cy="19371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4078" y="3168866"/>
            <a:ext cx="9309981" cy="569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27712" y="8860666"/>
            <a:ext cx="1003394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4079" y="8860666"/>
            <a:ext cx="67803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2192" y="8860666"/>
            <a:ext cx="751869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575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  <p:sldLayoutId id="2147483778" r:id="rId17"/>
    <p:sldLayoutId id="2147483779" r:id="rId18"/>
  </p:sldLayoutIdLst>
  <p:txStyles>
    <p:titleStyle>
      <a:lvl1pPr algn="l" defTabSz="670575" rtl="0" eaLnBrk="1" latinLnBrk="0" hangingPunct="1">
        <a:spcBef>
          <a:spcPct val="0"/>
        </a:spcBef>
        <a:buNone/>
        <a:defRPr sz="528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502931" indent="-502931" algn="l" defTabSz="670575" rtl="0" eaLnBrk="1" latinLnBrk="0" hangingPunct="1">
        <a:spcBef>
          <a:spcPts val="146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26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089685" indent="-419110" algn="l" defTabSz="670575" rtl="0" eaLnBrk="1" latinLnBrk="0" hangingPunct="1">
        <a:spcBef>
          <a:spcPts val="146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234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676438" indent="-335288" algn="l" defTabSz="670575" rtl="0" eaLnBrk="1" latinLnBrk="0" hangingPunct="1">
        <a:spcBef>
          <a:spcPts val="146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205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347013" indent="-335288" algn="l" defTabSz="670575" rtl="0" eaLnBrk="1" latinLnBrk="0" hangingPunct="1">
        <a:spcBef>
          <a:spcPts val="146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017589" indent="-335288" algn="l" defTabSz="670575" rtl="0" eaLnBrk="1" latinLnBrk="0" hangingPunct="1">
        <a:spcBef>
          <a:spcPts val="146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688164" indent="-335288" algn="l" defTabSz="670575" rtl="0" eaLnBrk="1" latinLnBrk="0" hangingPunct="1">
        <a:spcBef>
          <a:spcPts val="146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358739" indent="-335288" algn="l" defTabSz="670575" rtl="0" eaLnBrk="1" latinLnBrk="0" hangingPunct="1">
        <a:spcBef>
          <a:spcPts val="146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5029314" indent="-335288" algn="l" defTabSz="670575" rtl="0" eaLnBrk="1" latinLnBrk="0" hangingPunct="1">
        <a:spcBef>
          <a:spcPts val="146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699890" indent="-335288" algn="l" defTabSz="670575" rtl="0" eaLnBrk="1" latinLnBrk="0" hangingPunct="1">
        <a:spcBef>
          <a:spcPts val="146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67057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hyperlink" Target="https://english.lingolia.com/es/gramatica/preposiciones" TargetMode="External"/><Relationship Id="rId7" Type="http://schemas.openxmlformats.org/officeDocument/2006/relationships/image" Target="../media/image10.png"/><Relationship Id="rId2" Type="http://schemas.openxmlformats.org/officeDocument/2006/relationships/hyperlink" Target="https://english.lingolia.com/es/gramatica/verbos/participios" TargetMode="Externa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glish.lingolia.com/es/gramatica/verbos/infinitivogerundio/gerundio#ref-adjetivoprepgerundio" TargetMode="External"/><Relationship Id="rId2" Type="http://schemas.openxmlformats.org/officeDocument/2006/relationships/hyperlink" Target="https://english.lingolia.com/es/gramatica/verbos/infinitivogerundio/gerundio" TargetMode="Externa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english.lingolia.com/es/gramatica/verbos/infinitivogerundio/gerundio#ref-verboprepgerundio" TargetMode="External"/><Relationship Id="rId5" Type="http://schemas.openxmlformats.org/officeDocument/2006/relationships/hyperlink" Target="https://english.lingolia.com/es/gramatica/verbos/infinitivogerundio/gerundio#ref-verbogerundio" TargetMode="External"/><Relationship Id="rId4" Type="http://schemas.openxmlformats.org/officeDocument/2006/relationships/hyperlink" Target="https://english.lingolia.com/es/gramatica/verbos/infinitivogerundio/gerundio#ref-sustantivogerundio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Ulay6SRJkQA?si=I7HClAAGPSTgqy5O" TargetMode="External"/><Relationship Id="rId2" Type="http://schemas.openxmlformats.org/officeDocument/2006/relationships/hyperlink" Target="https://youtu.be/_0onvUH6z98?si=bhLfo1yLzSQPmGQC" TargetMode="Externa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https://www.learnamericanenglishonline.com/Red%20Level/R17Infinitives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hyperlink" Target="https://www.learnamericanenglishonline.com/Red%20Level/R18Gerunds.html" TargetMode="Externa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OQZ3hfvUS4?si=XB7Mseq29wYdbj_X" TargetMode="External"/><Relationship Id="rId2" Type="http://schemas.openxmlformats.org/officeDocument/2006/relationships/hyperlink" Target="https://youtu.be/8BrNP539ybU" TargetMode="Externa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396B8F-6A00-4EBF-ABC8-785CE4DF9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3800" y="914400"/>
            <a:ext cx="6172200" cy="923330"/>
          </a:xfrm>
        </p:spPr>
        <p:txBody>
          <a:bodyPr>
            <a:normAutofit fontScale="90000"/>
          </a:bodyPr>
          <a:lstStyle/>
          <a:p>
            <a:r>
              <a:rPr lang="es-ES" dirty="0" err="1"/>
              <a:t>Gerund</a:t>
            </a:r>
            <a:r>
              <a:rPr lang="es-ES" dirty="0"/>
              <a:t>-infinitive </a:t>
            </a:r>
            <a:br>
              <a:rPr lang="es-ES" dirty="0"/>
            </a:br>
            <a:r>
              <a:rPr lang="es-ES" dirty="0" err="1"/>
              <a:t>would</a:t>
            </a:r>
            <a:r>
              <a:rPr lang="es-ES" dirty="0"/>
              <a:t> </a:t>
            </a:r>
            <a:r>
              <a:rPr lang="es-ES" dirty="0" err="1"/>
              <a:t>like</a:t>
            </a:r>
            <a:br>
              <a:rPr lang="es-ES" dirty="0"/>
            </a:br>
            <a:br>
              <a:rPr lang="es-ES" dirty="0"/>
            </a:br>
            <a:r>
              <a:rPr lang="es-ES" dirty="0"/>
              <a:t>Maestra Llanely Santos Rivera  </a:t>
            </a:r>
            <a:endParaRPr lang="es-MX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5DF1B2A0-F8B1-4D09-9A9F-BEDAE09AD4F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447800" y="3717744"/>
            <a:ext cx="5181600" cy="3368856"/>
          </a:xfrm>
          <a:prstGeom prst="rect">
            <a:avLst/>
          </a:prstGeom>
        </p:spPr>
      </p:pic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54EA32FD-0EA0-47CA-A74B-1746F9EC0CEF}"/>
              </a:ext>
            </a:extLst>
          </p:cNvPr>
          <p:cNvPicPr>
            <a:picLocks noGrp="1" noChangeAspect="1"/>
          </p:cNvPicPr>
          <p:nvPr>
            <p:ph sz="half" idx="3"/>
          </p:nvPr>
        </p:nvPicPr>
        <p:blipFill>
          <a:blip r:embed="rId3"/>
          <a:stretch>
            <a:fillRect/>
          </a:stretch>
        </p:blipFill>
        <p:spPr>
          <a:xfrm>
            <a:off x="6629400" y="3717744"/>
            <a:ext cx="4038600" cy="283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566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57800" y="9041664"/>
            <a:ext cx="2419350" cy="123825"/>
            <a:chOff x="2438400" y="9041663"/>
            <a:chExt cx="2419350" cy="1238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81169" y="9088907"/>
              <a:ext cx="76200" cy="762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438400" y="9041663"/>
              <a:ext cx="2343150" cy="95250"/>
            </a:xfrm>
            <a:custGeom>
              <a:avLst/>
              <a:gdLst/>
              <a:ahLst/>
              <a:cxnLst/>
              <a:rect l="l" t="t" r="r" b="b"/>
              <a:pathLst>
                <a:path w="2343150" h="95250">
                  <a:moveTo>
                    <a:pt x="965962" y="54356"/>
                  </a:moveTo>
                  <a:lnTo>
                    <a:pt x="965327" y="53975"/>
                  </a:lnTo>
                  <a:lnTo>
                    <a:pt x="964565" y="53416"/>
                  </a:lnTo>
                  <a:lnTo>
                    <a:pt x="964692" y="53670"/>
                  </a:lnTo>
                  <a:lnTo>
                    <a:pt x="964819" y="53809"/>
                  </a:lnTo>
                  <a:lnTo>
                    <a:pt x="965962" y="54356"/>
                  </a:lnTo>
                  <a:close/>
                </a:path>
                <a:path w="2343150" h="95250">
                  <a:moveTo>
                    <a:pt x="2342769" y="75933"/>
                  </a:moveTo>
                  <a:lnTo>
                    <a:pt x="1643253" y="69215"/>
                  </a:lnTo>
                  <a:lnTo>
                    <a:pt x="1424178" y="64389"/>
                  </a:lnTo>
                  <a:lnTo>
                    <a:pt x="1180211" y="56261"/>
                  </a:lnTo>
                  <a:lnTo>
                    <a:pt x="1138936" y="54356"/>
                  </a:lnTo>
                  <a:lnTo>
                    <a:pt x="1096645" y="52197"/>
                  </a:lnTo>
                  <a:lnTo>
                    <a:pt x="1043813" y="48768"/>
                  </a:lnTo>
                  <a:lnTo>
                    <a:pt x="1005078" y="45339"/>
                  </a:lnTo>
                  <a:lnTo>
                    <a:pt x="1005332" y="45339"/>
                  </a:lnTo>
                  <a:lnTo>
                    <a:pt x="993267" y="43815"/>
                  </a:lnTo>
                  <a:lnTo>
                    <a:pt x="991362" y="43561"/>
                  </a:lnTo>
                  <a:lnTo>
                    <a:pt x="991616" y="43561"/>
                  </a:lnTo>
                  <a:lnTo>
                    <a:pt x="986028" y="42799"/>
                  </a:lnTo>
                  <a:lnTo>
                    <a:pt x="986536" y="42799"/>
                  </a:lnTo>
                  <a:lnTo>
                    <a:pt x="981837" y="41910"/>
                  </a:lnTo>
                  <a:lnTo>
                    <a:pt x="982091" y="41910"/>
                  </a:lnTo>
                  <a:lnTo>
                    <a:pt x="980313" y="41529"/>
                  </a:lnTo>
                  <a:lnTo>
                    <a:pt x="980313" y="43815"/>
                  </a:lnTo>
                  <a:lnTo>
                    <a:pt x="979805" y="42989"/>
                  </a:lnTo>
                  <a:lnTo>
                    <a:pt x="977646" y="40932"/>
                  </a:lnTo>
                  <a:lnTo>
                    <a:pt x="979932" y="43014"/>
                  </a:lnTo>
                  <a:lnTo>
                    <a:pt x="980059" y="43281"/>
                  </a:lnTo>
                  <a:lnTo>
                    <a:pt x="980186" y="43548"/>
                  </a:lnTo>
                  <a:lnTo>
                    <a:pt x="980313" y="43815"/>
                  </a:lnTo>
                  <a:lnTo>
                    <a:pt x="980313" y="41529"/>
                  </a:lnTo>
                  <a:lnTo>
                    <a:pt x="980186" y="41503"/>
                  </a:lnTo>
                  <a:lnTo>
                    <a:pt x="980186" y="43307"/>
                  </a:lnTo>
                  <a:lnTo>
                    <a:pt x="980186" y="43497"/>
                  </a:lnTo>
                  <a:lnTo>
                    <a:pt x="980059" y="43192"/>
                  </a:lnTo>
                  <a:lnTo>
                    <a:pt x="980186" y="43307"/>
                  </a:lnTo>
                  <a:lnTo>
                    <a:pt x="980186" y="41503"/>
                  </a:lnTo>
                  <a:lnTo>
                    <a:pt x="979297" y="41300"/>
                  </a:lnTo>
                  <a:lnTo>
                    <a:pt x="979932" y="42989"/>
                  </a:lnTo>
                  <a:lnTo>
                    <a:pt x="979678" y="42418"/>
                  </a:lnTo>
                  <a:lnTo>
                    <a:pt x="979297" y="41402"/>
                  </a:lnTo>
                  <a:lnTo>
                    <a:pt x="978535" y="41148"/>
                  </a:lnTo>
                  <a:lnTo>
                    <a:pt x="979170" y="41262"/>
                  </a:lnTo>
                  <a:lnTo>
                    <a:pt x="978408" y="40513"/>
                  </a:lnTo>
                  <a:lnTo>
                    <a:pt x="975614" y="37973"/>
                  </a:lnTo>
                  <a:lnTo>
                    <a:pt x="965962" y="36258"/>
                  </a:lnTo>
                  <a:lnTo>
                    <a:pt x="965962" y="54356"/>
                  </a:lnTo>
                  <a:lnTo>
                    <a:pt x="964311" y="53670"/>
                  </a:lnTo>
                  <a:lnTo>
                    <a:pt x="964184" y="53594"/>
                  </a:lnTo>
                  <a:lnTo>
                    <a:pt x="964692" y="53784"/>
                  </a:lnTo>
                  <a:lnTo>
                    <a:pt x="964565" y="53416"/>
                  </a:lnTo>
                  <a:lnTo>
                    <a:pt x="964184" y="52959"/>
                  </a:lnTo>
                  <a:lnTo>
                    <a:pt x="962533" y="50673"/>
                  </a:lnTo>
                  <a:lnTo>
                    <a:pt x="964565" y="53416"/>
                  </a:lnTo>
                  <a:lnTo>
                    <a:pt x="965962" y="54356"/>
                  </a:lnTo>
                  <a:lnTo>
                    <a:pt x="965962" y="36258"/>
                  </a:lnTo>
                  <a:lnTo>
                    <a:pt x="907923" y="25908"/>
                  </a:lnTo>
                  <a:lnTo>
                    <a:pt x="867905" y="22606"/>
                  </a:lnTo>
                  <a:lnTo>
                    <a:pt x="819785" y="19304"/>
                  </a:lnTo>
                  <a:lnTo>
                    <a:pt x="668401" y="11938"/>
                  </a:lnTo>
                  <a:lnTo>
                    <a:pt x="356997" y="3302"/>
                  </a:lnTo>
                  <a:lnTo>
                    <a:pt x="0" y="0"/>
                  </a:lnTo>
                  <a:lnTo>
                    <a:pt x="0" y="19050"/>
                  </a:lnTo>
                  <a:lnTo>
                    <a:pt x="181102" y="19939"/>
                  </a:lnTo>
                  <a:lnTo>
                    <a:pt x="440436" y="24003"/>
                  </a:lnTo>
                  <a:lnTo>
                    <a:pt x="632714" y="29718"/>
                  </a:lnTo>
                  <a:lnTo>
                    <a:pt x="732790" y="33782"/>
                  </a:lnTo>
                  <a:lnTo>
                    <a:pt x="818629" y="38354"/>
                  </a:lnTo>
                  <a:lnTo>
                    <a:pt x="866521" y="41529"/>
                  </a:lnTo>
                  <a:lnTo>
                    <a:pt x="906018" y="44831"/>
                  </a:lnTo>
                  <a:lnTo>
                    <a:pt x="942975" y="49149"/>
                  </a:lnTo>
                  <a:lnTo>
                    <a:pt x="942721" y="49149"/>
                  </a:lnTo>
                  <a:lnTo>
                    <a:pt x="948436" y="49911"/>
                  </a:lnTo>
                  <a:lnTo>
                    <a:pt x="948055" y="49911"/>
                  </a:lnTo>
                  <a:lnTo>
                    <a:pt x="957453" y="51689"/>
                  </a:lnTo>
                  <a:lnTo>
                    <a:pt x="957072" y="51689"/>
                  </a:lnTo>
                  <a:lnTo>
                    <a:pt x="960882" y="52451"/>
                  </a:lnTo>
                  <a:lnTo>
                    <a:pt x="960120" y="52324"/>
                  </a:lnTo>
                  <a:lnTo>
                    <a:pt x="963168" y="53213"/>
                  </a:lnTo>
                  <a:lnTo>
                    <a:pt x="962914" y="53213"/>
                  </a:lnTo>
                  <a:lnTo>
                    <a:pt x="964184" y="53619"/>
                  </a:lnTo>
                  <a:lnTo>
                    <a:pt x="965454" y="55499"/>
                  </a:lnTo>
                  <a:lnTo>
                    <a:pt x="1021080" y="66040"/>
                  </a:lnTo>
                  <a:lnTo>
                    <a:pt x="1095502" y="71247"/>
                  </a:lnTo>
                  <a:lnTo>
                    <a:pt x="1179449" y="75311"/>
                  </a:lnTo>
                  <a:lnTo>
                    <a:pt x="1423797" y="83439"/>
                  </a:lnTo>
                  <a:lnTo>
                    <a:pt x="1762506" y="90297"/>
                  </a:lnTo>
                  <a:lnTo>
                    <a:pt x="2342769" y="94983"/>
                  </a:lnTo>
                  <a:lnTo>
                    <a:pt x="2342769" y="75933"/>
                  </a:lnTo>
                  <a:close/>
                </a:path>
              </a:pathLst>
            </a:custGeom>
            <a:solidFill>
              <a:srgbClr val="5B9B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3163315" y="682497"/>
            <a:ext cx="3671570" cy="131959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sz="1400" dirty="0">
                <a:latin typeface="Times New Roman"/>
                <a:cs typeface="Times New Roman"/>
              </a:rPr>
              <a:t>En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esta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lecci</a:t>
            </a:r>
            <a:r>
              <a:rPr sz="1400" spc="-5" dirty="0">
                <a:latin typeface="Microsoft Sans Serif"/>
                <a:cs typeface="Microsoft Sans Serif"/>
              </a:rPr>
              <a:t>ó</a:t>
            </a:r>
            <a:r>
              <a:rPr sz="1400" spc="-5" dirty="0">
                <a:latin typeface="Times New Roman"/>
                <a:cs typeface="Times New Roman"/>
              </a:rPr>
              <a:t>n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ocuparemos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dos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tipos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de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gram</a:t>
            </a:r>
            <a:r>
              <a:rPr sz="1400" spc="-10" dirty="0">
                <a:latin typeface="Microsoft Sans Serif"/>
                <a:cs typeface="Microsoft Sans Serif"/>
              </a:rPr>
              <a:t>á</a:t>
            </a:r>
            <a:r>
              <a:rPr sz="1400" spc="-10" dirty="0">
                <a:latin typeface="Times New Roman"/>
                <a:cs typeface="Times New Roman"/>
              </a:rPr>
              <a:t>tica</a:t>
            </a:r>
            <a:endParaRPr sz="1400">
              <a:latin typeface="Times New Roman"/>
              <a:cs typeface="Times New Roman"/>
            </a:endParaRPr>
          </a:p>
          <a:p>
            <a:pPr marL="12700">
              <a:spcBef>
                <a:spcPts val="1080"/>
              </a:spcBef>
            </a:pPr>
            <a:r>
              <a:rPr sz="1400" spc="-5" dirty="0">
                <a:latin typeface="Times New Roman"/>
                <a:cs typeface="Times New Roman"/>
              </a:rPr>
              <a:t>#1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uso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del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gerundio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spcBef>
                <a:spcPts val="50"/>
              </a:spcBef>
            </a:pPr>
            <a:endParaRPr>
              <a:latin typeface="Times New Roman"/>
              <a:cs typeface="Times New Roman"/>
            </a:endParaRPr>
          </a:p>
          <a:p>
            <a:pPr marL="12700"/>
            <a:r>
              <a:rPr sz="1400" spc="-5" dirty="0">
                <a:latin typeface="Times New Roman"/>
                <a:cs typeface="Times New Roman"/>
              </a:rPr>
              <a:t>#2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would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like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72839" y="2600325"/>
            <a:ext cx="35807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000" b="1" spc="-5" dirty="0">
                <a:solidFill>
                  <a:srgbClr val="003399"/>
                </a:solidFill>
                <a:latin typeface="Tahoma"/>
                <a:cs typeface="Tahoma"/>
              </a:rPr>
              <a:t>Infinitive</a:t>
            </a:r>
            <a:r>
              <a:rPr sz="3000" b="1" spc="-40" dirty="0">
                <a:solidFill>
                  <a:srgbClr val="003399"/>
                </a:solidFill>
                <a:latin typeface="Tahoma"/>
                <a:cs typeface="Tahoma"/>
              </a:rPr>
              <a:t> </a:t>
            </a:r>
            <a:r>
              <a:rPr sz="3000" b="1" dirty="0">
                <a:solidFill>
                  <a:srgbClr val="003399"/>
                </a:solidFill>
                <a:latin typeface="Tahoma"/>
                <a:cs typeface="Tahoma"/>
              </a:rPr>
              <a:t>-</a:t>
            </a:r>
            <a:r>
              <a:rPr sz="3000" b="1" spc="-45" dirty="0">
                <a:solidFill>
                  <a:srgbClr val="003399"/>
                </a:solidFill>
                <a:latin typeface="Tahoma"/>
                <a:cs typeface="Tahoma"/>
              </a:rPr>
              <a:t> </a:t>
            </a:r>
            <a:r>
              <a:rPr sz="3000" b="1" spc="-5" dirty="0">
                <a:solidFill>
                  <a:srgbClr val="003399"/>
                </a:solidFill>
                <a:latin typeface="Tahoma"/>
                <a:cs typeface="Tahoma"/>
              </a:rPr>
              <a:t>Gerung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64205" y="7594219"/>
            <a:ext cx="6889115" cy="2315634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241300">
              <a:lnSpc>
                <a:spcPts val="1180"/>
              </a:lnSpc>
              <a:spcBef>
                <a:spcPts val="165"/>
              </a:spcBef>
            </a:pPr>
            <a:r>
              <a:rPr sz="1000" b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*IMPORTANTE:</a:t>
            </a:r>
            <a:r>
              <a:rPr sz="1000" b="1" u="sng" spc="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hay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palabras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que terminan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en</a:t>
            </a:r>
            <a:r>
              <a:rPr sz="1000" spc="2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-ing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porque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10" dirty="0">
                <a:latin typeface="Microsoft Sans Serif"/>
                <a:cs typeface="Microsoft Sans Serif"/>
              </a:rPr>
              <a:t>sí.</a:t>
            </a:r>
            <a:r>
              <a:rPr sz="1000" spc="4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Por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tanto,</a:t>
            </a:r>
            <a:r>
              <a:rPr sz="1000" spc="2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no significa</a:t>
            </a:r>
            <a:r>
              <a:rPr sz="1000" spc="-2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que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necesariamente</a:t>
            </a:r>
            <a:r>
              <a:rPr sz="1000" spc="2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estén</a:t>
            </a:r>
            <a:r>
              <a:rPr sz="1000" dirty="0">
                <a:latin typeface="Microsoft Sans Serif"/>
                <a:cs typeface="Microsoft Sans Serif"/>
              </a:rPr>
              <a:t> con </a:t>
            </a:r>
            <a:r>
              <a:rPr sz="1000" spc="-5" dirty="0">
                <a:latin typeface="Microsoft Sans Serif"/>
                <a:cs typeface="Microsoft Sans Serif"/>
              </a:rPr>
              <a:t>el </a:t>
            </a:r>
            <a:r>
              <a:rPr sz="1000" spc="-25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gerundio.</a:t>
            </a:r>
            <a:r>
              <a:rPr sz="1000" spc="2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Ejemplo:</a:t>
            </a:r>
            <a:endParaRPr sz="1000">
              <a:latin typeface="Microsoft Sans Serif"/>
              <a:cs typeface="Microsoft Sans Serif"/>
            </a:endParaRPr>
          </a:p>
          <a:p>
            <a:pPr marL="12700">
              <a:lnSpc>
                <a:spcPts val="1065"/>
              </a:lnSpc>
            </a:pPr>
            <a:r>
              <a:rPr sz="1000" i="1" spc="-5" dirty="0">
                <a:latin typeface="Arial"/>
                <a:cs typeface="Arial"/>
              </a:rPr>
              <a:t>human</a:t>
            </a:r>
            <a:r>
              <a:rPr sz="1000" i="1" spc="-20" dirty="0">
                <a:latin typeface="Arial"/>
                <a:cs typeface="Arial"/>
              </a:rPr>
              <a:t> </a:t>
            </a:r>
            <a:r>
              <a:rPr sz="1000" i="1" spc="-5" dirty="0">
                <a:latin typeface="Arial"/>
                <a:cs typeface="Arial"/>
              </a:rPr>
              <a:t>being</a:t>
            </a:r>
            <a:r>
              <a:rPr sz="1000" i="1" spc="-15" dirty="0">
                <a:latin typeface="Arial"/>
                <a:cs typeface="Arial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=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ser</a:t>
            </a:r>
            <a:r>
              <a:rPr sz="1000" dirty="0">
                <a:latin typeface="Microsoft Sans Serif"/>
                <a:cs typeface="Microsoft Sans Serif"/>
              </a:rPr>
              <a:t> humano,</a:t>
            </a:r>
            <a:r>
              <a:rPr sz="1000" spc="15" dirty="0">
                <a:latin typeface="Microsoft Sans Serif"/>
                <a:cs typeface="Microsoft Sans Serif"/>
              </a:rPr>
              <a:t> </a:t>
            </a:r>
            <a:r>
              <a:rPr sz="1000" i="1" spc="-10" dirty="0">
                <a:latin typeface="Arial"/>
                <a:cs typeface="Arial"/>
              </a:rPr>
              <a:t>building</a:t>
            </a:r>
            <a:r>
              <a:rPr sz="1000" i="1" spc="-20" dirty="0">
                <a:latin typeface="Arial"/>
                <a:cs typeface="Arial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=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edificio,</a:t>
            </a:r>
            <a:r>
              <a:rPr sz="1000" spc="15" dirty="0">
                <a:latin typeface="Microsoft Sans Serif"/>
                <a:cs typeface="Microsoft Sans Serif"/>
              </a:rPr>
              <a:t> </a:t>
            </a:r>
            <a:r>
              <a:rPr sz="1000" i="1" spc="-5" dirty="0">
                <a:latin typeface="Arial"/>
                <a:cs typeface="Arial"/>
              </a:rPr>
              <a:t>beginning</a:t>
            </a:r>
            <a:r>
              <a:rPr sz="1000" i="1" spc="-15" dirty="0">
                <a:latin typeface="Arial"/>
                <a:cs typeface="Arial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=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principio,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i="1" spc="-5" dirty="0">
                <a:latin typeface="Arial"/>
                <a:cs typeface="Arial"/>
              </a:rPr>
              <a:t>feeling</a:t>
            </a:r>
            <a:r>
              <a:rPr sz="1000" i="1" spc="-20" dirty="0">
                <a:latin typeface="Arial"/>
                <a:cs typeface="Arial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=</a:t>
            </a:r>
            <a:r>
              <a:rPr sz="1000" spc="1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sentimiento,</a:t>
            </a:r>
            <a:r>
              <a:rPr sz="1000" spc="-10" dirty="0">
                <a:latin typeface="Microsoft Sans Serif"/>
                <a:cs typeface="Microsoft Sans Serif"/>
              </a:rPr>
              <a:t> </a:t>
            </a:r>
            <a:r>
              <a:rPr sz="1000" i="1" spc="-5" dirty="0">
                <a:latin typeface="Arial"/>
                <a:cs typeface="Arial"/>
              </a:rPr>
              <a:t>filling</a:t>
            </a:r>
            <a:r>
              <a:rPr sz="1000" i="1" spc="-20" dirty="0">
                <a:latin typeface="Arial"/>
                <a:cs typeface="Arial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=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relleno,</a:t>
            </a:r>
            <a:r>
              <a:rPr sz="1000" spc="15" dirty="0">
                <a:latin typeface="Microsoft Sans Serif"/>
                <a:cs typeface="Microsoft Sans Serif"/>
              </a:rPr>
              <a:t> </a:t>
            </a:r>
            <a:r>
              <a:rPr sz="1000" i="1" spc="-5" dirty="0">
                <a:latin typeface="Arial"/>
                <a:cs typeface="Arial"/>
              </a:rPr>
              <a:t>findings</a:t>
            </a:r>
            <a:r>
              <a:rPr sz="1000" i="1" spc="15" dirty="0">
                <a:latin typeface="Arial"/>
                <a:cs typeface="Arial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=</a:t>
            </a:r>
            <a:endParaRPr sz="1000">
              <a:latin typeface="Microsoft Sans Serif"/>
              <a:cs typeface="Microsoft Sans Serif"/>
            </a:endParaRPr>
          </a:p>
          <a:p>
            <a:pPr marL="12700">
              <a:lnSpc>
                <a:spcPts val="1175"/>
              </a:lnSpc>
            </a:pPr>
            <a:r>
              <a:rPr sz="1000" spc="-5" dirty="0">
                <a:latin typeface="Microsoft Sans Serif"/>
                <a:cs typeface="Microsoft Sans Serif"/>
              </a:rPr>
              <a:t>resultados de</a:t>
            </a:r>
            <a:r>
              <a:rPr sz="1000" spc="1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un</a:t>
            </a:r>
            <a:r>
              <a:rPr sz="1000" spc="1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estudio,</a:t>
            </a:r>
            <a:r>
              <a:rPr sz="1000" spc="40" dirty="0">
                <a:latin typeface="Microsoft Sans Serif"/>
                <a:cs typeface="Microsoft Sans Serif"/>
              </a:rPr>
              <a:t> </a:t>
            </a:r>
            <a:r>
              <a:rPr sz="1000" i="1" spc="-5" dirty="0">
                <a:latin typeface="Arial"/>
                <a:cs typeface="Arial"/>
              </a:rPr>
              <a:t>meaning</a:t>
            </a:r>
            <a:r>
              <a:rPr sz="1000" i="1" spc="5" dirty="0">
                <a:latin typeface="Arial"/>
                <a:cs typeface="Arial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=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significado.</a:t>
            </a:r>
            <a:endParaRPr sz="1000">
              <a:latin typeface="Microsoft Sans Serif"/>
              <a:cs typeface="Microsoft Sans Serif"/>
            </a:endParaRPr>
          </a:p>
          <a:p>
            <a:pPr>
              <a:spcBef>
                <a:spcPts val="20"/>
              </a:spcBef>
            </a:pPr>
            <a:endParaRPr sz="95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sz="11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REGLAS</a:t>
            </a:r>
            <a:r>
              <a:rPr sz="1100" b="1" u="heavy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1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DEL</a:t>
            </a:r>
            <a:r>
              <a:rPr sz="1100" b="1" u="heavy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100" b="1" u="heavy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GERUNDIO</a:t>
            </a:r>
            <a:endParaRPr sz="1100">
              <a:latin typeface="Arial"/>
              <a:cs typeface="Arial"/>
            </a:endParaRPr>
          </a:p>
          <a:p>
            <a:pPr>
              <a:spcBef>
                <a:spcPts val="50"/>
              </a:spcBef>
            </a:pPr>
            <a:endParaRPr sz="950">
              <a:latin typeface="Arial"/>
              <a:cs typeface="Arial"/>
            </a:endParaRPr>
          </a:p>
          <a:p>
            <a:pPr marL="12700" marR="5080" algn="just">
              <a:lnSpc>
                <a:spcPct val="97100"/>
              </a:lnSpc>
              <a:spcBef>
                <a:spcPts val="5"/>
              </a:spcBef>
            </a:pP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Cuando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estamos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aprendiendo el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idioma 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inglés,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 necesitamos 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saber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 qué es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y cuáles 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son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las</a:t>
            </a:r>
            <a:r>
              <a:rPr sz="1000" spc="26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b="1" dirty="0">
                <a:solidFill>
                  <a:srgbClr val="333333"/>
                </a:solidFill>
                <a:latin typeface="Arial"/>
                <a:cs typeface="Arial"/>
              </a:rPr>
              <a:t>reglas </a:t>
            </a:r>
            <a:r>
              <a:rPr sz="1000" b="1" spc="5" dirty="0">
                <a:solidFill>
                  <a:srgbClr val="333333"/>
                </a:solidFill>
                <a:latin typeface="Arial"/>
                <a:cs typeface="Arial"/>
              </a:rPr>
              <a:t>de </a:t>
            </a:r>
            <a:r>
              <a:rPr sz="1000" b="1" dirty="0">
                <a:solidFill>
                  <a:srgbClr val="333333"/>
                </a:solidFill>
                <a:latin typeface="Arial"/>
                <a:cs typeface="Arial"/>
              </a:rPr>
              <a:t>uso </a:t>
            </a:r>
            <a:r>
              <a:rPr sz="1000" b="1" spc="-10" dirty="0">
                <a:solidFill>
                  <a:srgbClr val="333333"/>
                </a:solidFill>
                <a:latin typeface="Arial"/>
                <a:cs typeface="Arial"/>
              </a:rPr>
              <a:t>del </a:t>
            </a:r>
            <a:r>
              <a:rPr sz="1000" b="1" spc="-5" dirty="0">
                <a:solidFill>
                  <a:srgbClr val="333333"/>
                </a:solidFill>
                <a:latin typeface="Arial"/>
                <a:cs typeface="Arial"/>
              </a:rPr>
              <a:t>gerundio </a:t>
            </a:r>
            <a:r>
              <a:rPr sz="1000" b="1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333333"/>
                </a:solidFill>
                <a:latin typeface="Arial"/>
                <a:cs typeface="Arial"/>
              </a:rPr>
              <a:t>en</a:t>
            </a:r>
            <a:r>
              <a:rPr sz="1000" b="1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333333"/>
                </a:solidFill>
                <a:latin typeface="Arial"/>
                <a:cs typeface="Arial"/>
              </a:rPr>
              <a:t>inglés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.</a:t>
            </a:r>
            <a:r>
              <a:rPr sz="1000" spc="-4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Para</a:t>
            </a:r>
            <a:r>
              <a:rPr sz="1000" spc="-3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ello</a:t>
            </a:r>
            <a:r>
              <a:rPr sz="1000" spc="-2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podemos</a:t>
            </a:r>
            <a:r>
              <a:rPr sz="1000" spc="-4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decir</a:t>
            </a:r>
            <a:r>
              <a:rPr sz="1000" spc="-2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que</a:t>
            </a:r>
            <a:r>
              <a:rPr sz="1000" spc="-3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el</a:t>
            </a:r>
            <a:r>
              <a:rPr sz="1000" spc="-2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gerundio</a:t>
            </a:r>
            <a:r>
              <a:rPr sz="1000" spc="-3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"</a:t>
            </a:r>
            <a:r>
              <a:rPr sz="1000" spc="-10" dirty="0">
                <a:solidFill>
                  <a:srgbClr val="CC0000"/>
                </a:solidFill>
                <a:latin typeface="Microsoft Sans Serif"/>
                <a:cs typeface="Microsoft Sans Serif"/>
              </a:rPr>
              <a:t>ing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"</a:t>
            </a:r>
            <a:r>
              <a:rPr sz="1000" spc="-2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(ando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265" dirty="0">
                <a:solidFill>
                  <a:srgbClr val="333333"/>
                </a:solidFill>
                <a:latin typeface="Microsoft Sans Serif"/>
                <a:cs typeface="Microsoft Sans Serif"/>
              </a:rPr>
              <a:t>–</a:t>
            </a:r>
            <a:r>
              <a:rPr sz="1000" spc="-3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endo)</a:t>
            </a:r>
            <a:r>
              <a:rPr sz="1000" spc="-2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es</a:t>
            </a:r>
            <a:r>
              <a:rPr sz="1000" spc="-4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333333"/>
                </a:solidFill>
                <a:latin typeface="Microsoft Sans Serif"/>
                <a:cs typeface="Microsoft Sans Serif"/>
              </a:rPr>
              <a:t>lo</a:t>
            </a:r>
            <a:r>
              <a:rPr sz="1000" spc="-2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que</a:t>
            </a:r>
            <a:r>
              <a:rPr sz="1000" spc="-3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nos</a:t>
            </a:r>
            <a:r>
              <a:rPr sz="1000" spc="-4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permite</a:t>
            </a:r>
            <a:r>
              <a:rPr sz="1000" spc="-5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transformar</a:t>
            </a:r>
            <a:r>
              <a:rPr sz="1000" spc="-2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un</a:t>
            </a:r>
            <a:r>
              <a:rPr sz="1000" spc="-8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verbo</a:t>
            </a:r>
            <a:r>
              <a:rPr sz="1000" spc="-2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infinitivo </a:t>
            </a:r>
            <a:r>
              <a:rPr sz="1000" spc="-254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a</a:t>
            </a:r>
            <a:r>
              <a:rPr sz="1000" spc="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un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333333"/>
                </a:solidFill>
                <a:latin typeface="Microsoft Sans Serif"/>
                <a:cs typeface="Microsoft Sans Serif"/>
              </a:rPr>
              <a:t>verbo</a:t>
            </a:r>
            <a:r>
              <a:rPr sz="1000" spc="-1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gerundio.</a:t>
            </a:r>
            <a:r>
              <a:rPr sz="1000" spc="2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Por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 ejemplo:</a:t>
            </a:r>
            <a:endParaRPr sz="1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100">
              <a:latin typeface="Microsoft Sans Serif"/>
              <a:cs typeface="Microsoft Sans Serif"/>
            </a:endParaRPr>
          </a:p>
          <a:p>
            <a:pPr>
              <a:spcBef>
                <a:spcPts val="45"/>
              </a:spcBef>
            </a:pPr>
            <a:endParaRPr sz="900">
              <a:latin typeface="Microsoft Sans Serif"/>
              <a:cs typeface="Microsoft Sans Serif"/>
            </a:endParaRPr>
          </a:p>
          <a:p>
            <a:pPr marL="12700" marR="2494915" algn="just">
              <a:lnSpc>
                <a:spcPts val="1150"/>
              </a:lnSpc>
            </a:pPr>
            <a:r>
              <a:rPr sz="1000" spc="5" dirty="0">
                <a:solidFill>
                  <a:srgbClr val="333333"/>
                </a:solidFill>
                <a:latin typeface="Microsoft Sans Serif"/>
                <a:cs typeface="Microsoft Sans Serif"/>
              </a:rPr>
              <a:t>Como 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se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puede </a:t>
            </a:r>
            <a:r>
              <a:rPr sz="1000" spc="5" dirty="0">
                <a:solidFill>
                  <a:srgbClr val="333333"/>
                </a:solidFill>
                <a:latin typeface="Microsoft Sans Serif"/>
                <a:cs typeface="Microsoft Sans Serif"/>
              </a:rPr>
              <a:t>ver la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regla general para aplicar </a:t>
            </a:r>
            <a:r>
              <a:rPr sz="1000" spc="-20" dirty="0">
                <a:solidFill>
                  <a:srgbClr val="333333"/>
                </a:solidFill>
                <a:latin typeface="Microsoft Sans Serif"/>
                <a:cs typeface="Microsoft Sans Serif"/>
              </a:rPr>
              <a:t>el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gerundio es añadir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"</a:t>
            </a:r>
            <a:r>
              <a:rPr sz="1000" dirty="0">
                <a:solidFill>
                  <a:srgbClr val="CC0000"/>
                </a:solidFill>
                <a:latin typeface="Microsoft Sans Serif"/>
                <a:cs typeface="Microsoft Sans Serif"/>
              </a:rPr>
              <a:t>ing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" </a:t>
            </a:r>
            <a:r>
              <a:rPr sz="1000" spc="-20" dirty="0">
                <a:solidFill>
                  <a:srgbClr val="333333"/>
                </a:solidFill>
                <a:latin typeface="Microsoft Sans Serif"/>
                <a:cs typeface="Microsoft Sans Serif"/>
              </a:rPr>
              <a:t>al </a:t>
            </a:r>
            <a:r>
              <a:rPr sz="1000" spc="-1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final </a:t>
            </a:r>
            <a:r>
              <a:rPr sz="1000" spc="-15" dirty="0">
                <a:solidFill>
                  <a:srgbClr val="333333"/>
                </a:solidFill>
                <a:latin typeface="Microsoft Sans Serif"/>
                <a:cs typeface="Microsoft Sans Serif"/>
              </a:rPr>
              <a:t>del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verbo,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pero existen algunos casos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especiales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en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los cuales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no 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se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aplica</a:t>
            </a:r>
            <a:r>
              <a:rPr sz="1000" spc="-1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dicha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 regla,</a:t>
            </a:r>
            <a:r>
              <a:rPr sz="1000" spc="1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por </a:t>
            </a:r>
            <a:r>
              <a:rPr sz="1000" spc="5" dirty="0">
                <a:solidFill>
                  <a:srgbClr val="333333"/>
                </a:solidFill>
                <a:latin typeface="Microsoft Sans Serif"/>
                <a:cs typeface="Microsoft Sans Serif"/>
              </a:rPr>
              <a:t>lo</a:t>
            </a:r>
            <a:r>
              <a:rPr sz="1000" spc="1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tanto,</a:t>
            </a:r>
            <a:r>
              <a:rPr sz="1000" spc="1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veamos las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reglas 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del</a:t>
            </a:r>
            <a:r>
              <a:rPr sz="1000" spc="1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gerundio</a:t>
            </a:r>
            <a:r>
              <a:rPr sz="1000" spc="1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en</a:t>
            </a:r>
            <a:r>
              <a:rPr sz="1000" spc="1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inglés:</a:t>
            </a:r>
            <a:endParaRPr sz="1000">
              <a:latin typeface="Microsoft Sans Serif"/>
              <a:cs typeface="Microsoft Sans Serif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7737602" y="9043112"/>
          <a:ext cx="2393950" cy="913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2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1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marL="66675">
                        <a:lnSpc>
                          <a:spcPts val="1090"/>
                        </a:lnSpc>
                      </a:pPr>
                      <a:r>
                        <a:rPr sz="1000" dirty="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Verbo</a:t>
                      </a:r>
                      <a:r>
                        <a:rPr sz="1000" spc="-35" dirty="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en</a:t>
                      </a:r>
                      <a:r>
                        <a:rPr sz="1000" spc="-35" dirty="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Infinitivo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6350">
                      <a:solidFill>
                        <a:srgbClr val="BDBDBD"/>
                      </a:solidFill>
                      <a:prstDash val="solid"/>
                    </a:lnL>
                    <a:lnR w="6350">
                      <a:solidFill>
                        <a:srgbClr val="BDBDBD"/>
                      </a:solidFill>
                      <a:prstDash val="solid"/>
                    </a:lnR>
                    <a:lnT w="6350">
                      <a:solidFill>
                        <a:srgbClr val="BDBDBD"/>
                      </a:solidFill>
                      <a:prstDash val="solid"/>
                    </a:lnT>
                    <a:lnB w="6350">
                      <a:solidFill>
                        <a:srgbClr val="BDBDB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ts val="1090"/>
                        </a:lnSpc>
                      </a:pPr>
                      <a:r>
                        <a:rPr sz="1000" dirty="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Verbo</a:t>
                      </a:r>
                      <a:r>
                        <a:rPr sz="1000" spc="-35" dirty="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en</a:t>
                      </a:r>
                      <a:r>
                        <a:rPr sz="1000" spc="-60" dirty="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Gerundio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6350">
                      <a:solidFill>
                        <a:srgbClr val="BDBDBD"/>
                      </a:solidFill>
                      <a:prstDash val="solid"/>
                    </a:lnL>
                    <a:lnR w="6350">
                      <a:solidFill>
                        <a:srgbClr val="BDBDBD"/>
                      </a:solidFill>
                      <a:prstDash val="solid"/>
                    </a:lnR>
                    <a:lnT w="6350">
                      <a:solidFill>
                        <a:srgbClr val="BDBDBD"/>
                      </a:solidFill>
                      <a:prstDash val="solid"/>
                    </a:lnT>
                    <a:lnB w="6350">
                      <a:solidFill>
                        <a:srgbClr val="BDBDB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0663">
                <a:tc>
                  <a:txBody>
                    <a:bodyPr/>
                    <a:lstStyle/>
                    <a:p>
                      <a:pPr marL="66675" marR="677545">
                        <a:lnSpc>
                          <a:spcPts val="1150"/>
                        </a:lnSpc>
                        <a:spcBef>
                          <a:spcPts val="15"/>
                        </a:spcBef>
                      </a:pPr>
                      <a:r>
                        <a:rPr sz="1000" b="1" spc="-20" dirty="0">
                          <a:latin typeface="Arial"/>
                          <a:cs typeface="Arial"/>
                        </a:rPr>
                        <a:t>Eat 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C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me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r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6675" marR="728980">
                        <a:lnSpc>
                          <a:spcPts val="1150"/>
                        </a:lnSpc>
                      </a:pPr>
                      <a:r>
                        <a:rPr sz="1000" b="1" spc="-20" dirty="0">
                          <a:latin typeface="Arial"/>
                          <a:cs typeface="Arial"/>
                        </a:rPr>
                        <a:t>Jump </a:t>
                      </a:r>
                      <a:r>
                        <a:rPr sz="1000" b="1" spc="-2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spc="-3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000" b="1" spc="-2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r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BDBDBD"/>
                      </a:solidFill>
                      <a:prstDash val="solid"/>
                    </a:lnL>
                    <a:lnR w="6350">
                      <a:solidFill>
                        <a:srgbClr val="BDBDBD"/>
                      </a:solidFill>
                      <a:prstDash val="solid"/>
                    </a:lnR>
                    <a:lnT w="6350">
                      <a:solidFill>
                        <a:srgbClr val="BDBDBD"/>
                      </a:solidFill>
                      <a:prstDash val="solid"/>
                    </a:lnT>
                    <a:lnB w="6350">
                      <a:solidFill>
                        <a:srgbClr val="BDBDBD"/>
                      </a:solidFill>
                      <a:prstDash val="solid"/>
                    </a:lnB>
                    <a:solidFill>
                      <a:srgbClr val="FFE39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125"/>
                        </a:lnSpc>
                      </a:pP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Eat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ing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69850">
                        <a:lnSpc>
                          <a:spcPts val="1190"/>
                        </a:lnSpc>
                      </a:pP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Comiendo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9850" marR="668655">
                        <a:lnSpc>
                          <a:spcPts val="1180"/>
                        </a:lnSpc>
                      </a:pP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J</a:t>
                      </a:r>
                      <a:r>
                        <a:rPr sz="1000" spc="-35" dirty="0">
                          <a:latin typeface="Microsoft Sans Serif"/>
                          <a:cs typeface="Microsoft Sans Serif"/>
                        </a:rPr>
                        <a:t>u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m</a:t>
                      </a:r>
                      <a:r>
                        <a:rPr sz="1000" spc="-35" dirty="0">
                          <a:latin typeface="Microsoft Sans Serif"/>
                          <a:cs typeface="Microsoft Sans Serif"/>
                        </a:rPr>
                        <a:t>p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g 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S</a:t>
                      </a:r>
                      <a:r>
                        <a:rPr sz="1000" spc="-35" dirty="0"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l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t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sz="1000" spc="-35" dirty="0">
                          <a:latin typeface="Microsoft Sans Serif"/>
                          <a:cs typeface="Microsoft Sans Serif"/>
                        </a:rPr>
                        <a:t>n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d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o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6350">
                      <a:solidFill>
                        <a:srgbClr val="BDBDBD"/>
                      </a:solidFill>
                      <a:prstDash val="solid"/>
                    </a:lnL>
                    <a:lnR w="6350">
                      <a:solidFill>
                        <a:srgbClr val="BDBDBD"/>
                      </a:solidFill>
                      <a:prstDash val="solid"/>
                    </a:lnR>
                    <a:lnT w="6350">
                      <a:solidFill>
                        <a:srgbClr val="BDBDBD"/>
                      </a:solidFill>
                      <a:prstDash val="solid"/>
                    </a:lnT>
                    <a:lnB w="6350">
                      <a:solidFill>
                        <a:srgbClr val="BDBDBD"/>
                      </a:solidFill>
                      <a:prstDash val="solid"/>
                    </a:lnB>
                    <a:solidFill>
                      <a:srgbClr val="FF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44008" y="5898420"/>
            <a:ext cx="733948" cy="656076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3270250" y="4826001"/>
            <a:ext cx="6851650" cy="2487295"/>
            <a:chOff x="450850" y="4826000"/>
            <a:chExt cx="6851650" cy="2487295"/>
          </a:xfrm>
        </p:grpSpPr>
        <p:sp>
          <p:nvSpPr>
            <p:cNvPr id="11" name="object 11"/>
            <p:cNvSpPr/>
            <p:nvPr/>
          </p:nvSpPr>
          <p:spPr>
            <a:xfrm>
              <a:off x="457200" y="4832350"/>
              <a:ext cx="5334000" cy="476250"/>
            </a:xfrm>
            <a:custGeom>
              <a:avLst/>
              <a:gdLst/>
              <a:ahLst/>
              <a:cxnLst/>
              <a:rect l="l" t="t" r="r" b="b"/>
              <a:pathLst>
                <a:path w="5334000" h="476250">
                  <a:moveTo>
                    <a:pt x="5254625" y="0"/>
                  </a:moveTo>
                  <a:lnTo>
                    <a:pt x="79375" y="0"/>
                  </a:lnTo>
                  <a:lnTo>
                    <a:pt x="48475" y="6223"/>
                  </a:lnTo>
                  <a:lnTo>
                    <a:pt x="23240" y="23240"/>
                  </a:lnTo>
                  <a:lnTo>
                    <a:pt x="6235" y="48387"/>
                  </a:lnTo>
                  <a:lnTo>
                    <a:pt x="0" y="79375"/>
                  </a:lnTo>
                  <a:lnTo>
                    <a:pt x="0" y="396875"/>
                  </a:lnTo>
                  <a:lnTo>
                    <a:pt x="6235" y="427736"/>
                  </a:lnTo>
                  <a:lnTo>
                    <a:pt x="23240" y="453009"/>
                  </a:lnTo>
                  <a:lnTo>
                    <a:pt x="48475" y="470026"/>
                  </a:lnTo>
                  <a:lnTo>
                    <a:pt x="79375" y="476250"/>
                  </a:lnTo>
                  <a:lnTo>
                    <a:pt x="5254625" y="476250"/>
                  </a:lnTo>
                  <a:lnTo>
                    <a:pt x="5285486" y="470026"/>
                  </a:lnTo>
                  <a:lnTo>
                    <a:pt x="5310759" y="453009"/>
                  </a:lnTo>
                  <a:lnTo>
                    <a:pt x="5327777" y="427736"/>
                  </a:lnTo>
                  <a:lnTo>
                    <a:pt x="5334000" y="396875"/>
                  </a:lnTo>
                  <a:lnTo>
                    <a:pt x="5334000" y="79375"/>
                  </a:lnTo>
                  <a:lnTo>
                    <a:pt x="5327777" y="48387"/>
                  </a:lnTo>
                  <a:lnTo>
                    <a:pt x="5310759" y="23240"/>
                  </a:lnTo>
                  <a:lnTo>
                    <a:pt x="5285486" y="6223"/>
                  </a:lnTo>
                  <a:lnTo>
                    <a:pt x="5254625" y="0"/>
                  </a:lnTo>
                  <a:close/>
                </a:path>
              </a:pathLst>
            </a:custGeom>
            <a:solidFill>
              <a:srgbClr val="5B9B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57200" y="4832350"/>
              <a:ext cx="5334000" cy="476250"/>
            </a:xfrm>
            <a:custGeom>
              <a:avLst/>
              <a:gdLst/>
              <a:ahLst/>
              <a:cxnLst/>
              <a:rect l="l" t="t" r="r" b="b"/>
              <a:pathLst>
                <a:path w="5334000" h="476250">
                  <a:moveTo>
                    <a:pt x="0" y="79375"/>
                  </a:moveTo>
                  <a:lnTo>
                    <a:pt x="6235" y="48387"/>
                  </a:lnTo>
                  <a:lnTo>
                    <a:pt x="23240" y="23240"/>
                  </a:lnTo>
                  <a:lnTo>
                    <a:pt x="48475" y="6223"/>
                  </a:lnTo>
                  <a:lnTo>
                    <a:pt x="79375" y="0"/>
                  </a:lnTo>
                  <a:lnTo>
                    <a:pt x="5254625" y="0"/>
                  </a:lnTo>
                  <a:lnTo>
                    <a:pt x="5285486" y="6223"/>
                  </a:lnTo>
                  <a:lnTo>
                    <a:pt x="5310759" y="23240"/>
                  </a:lnTo>
                  <a:lnTo>
                    <a:pt x="5327777" y="48387"/>
                  </a:lnTo>
                  <a:lnTo>
                    <a:pt x="5334000" y="79375"/>
                  </a:lnTo>
                  <a:lnTo>
                    <a:pt x="5334000" y="396875"/>
                  </a:lnTo>
                  <a:lnTo>
                    <a:pt x="5327777" y="427736"/>
                  </a:lnTo>
                  <a:lnTo>
                    <a:pt x="5310759" y="453009"/>
                  </a:lnTo>
                  <a:lnTo>
                    <a:pt x="5285486" y="470026"/>
                  </a:lnTo>
                  <a:lnTo>
                    <a:pt x="5254625" y="476250"/>
                  </a:lnTo>
                  <a:lnTo>
                    <a:pt x="79375" y="476250"/>
                  </a:lnTo>
                  <a:lnTo>
                    <a:pt x="48475" y="470026"/>
                  </a:lnTo>
                  <a:lnTo>
                    <a:pt x="23240" y="453009"/>
                  </a:lnTo>
                  <a:lnTo>
                    <a:pt x="6235" y="427736"/>
                  </a:lnTo>
                  <a:lnTo>
                    <a:pt x="0" y="396875"/>
                  </a:lnTo>
                  <a:lnTo>
                    <a:pt x="0" y="79375"/>
                  </a:lnTo>
                  <a:close/>
                </a:path>
              </a:pathLst>
            </a:custGeom>
            <a:ln w="12700">
              <a:solidFill>
                <a:srgbClr val="416F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703069" y="5360543"/>
              <a:ext cx="4829175" cy="809625"/>
            </a:xfrm>
            <a:custGeom>
              <a:avLst/>
              <a:gdLst/>
              <a:ahLst/>
              <a:cxnLst/>
              <a:rect l="l" t="t" r="r" b="b"/>
              <a:pathLst>
                <a:path w="4829175" h="809625">
                  <a:moveTo>
                    <a:pt x="4694174" y="0"/>
                  </a:moveTo>
                  <a:lnTo>
                    <a:pt x="135000" y="0"/>
                  </a:lnTo>
                  <a:lnTo>
                    <a:pt x="92329" y="6858"/>
                  </a:lnTo>
                  <a:lnTo>
                    <a:pt x="55244" y="26035"/>
                  </a:lnTo>
                  <a:lnTo>
                    <a:pt x="26035" y="55245"/>
                  </a:lnTo>
                  <a:lnTo>
                    <a:pt x="6857" y="92329"/>
                  </a:lnTo>
                  <a:lnTo>
                    <a:pt x="0" y="135001"/>
                  </a:lnTo>
                  <a:lnTo>
                    <a:pt x="0" y="674751"/>
                  </a:lnTo>
                  <a:lnTo>
                    <a:pt x="6857" y="717423"/>
                  </a:lnTo>
                  <a:lnTo>
                    <a:pt x="26035" y="754380"/>
                  </a:lnTo>
                  <a:lnTo>
                    <a:pt x="55244" y="783590"/>
                  </a:lnTo>
                  <a:lnTo>
                    <a:pt x="92329" y="802767"/>
                  </a:lnTo>
                  <a:lnTo>
                    <a:pt x="135000" y="809625"/>
                  </a:lnTo>
                  <a:lnTo>
                    <a:pt x="4694174" y="809625"/>
                  </a:lnTo>
                  <a:lnTo>
                    <a:pt x="4736846" y="802767"/>
                  </a:lnTo>
                  <a:lnTo>
                    <a:pt x="4773930" y="783590"/>
                  </a:lnTo>
                  <a:lnTo>
                    <a:pt x="4803139" y="754380"/>
                  </a:lnTo>
                  <a:lnTo>
                    <a:pt x="4822316" y="717423"/>
                  </a:lnTo>
                  <a:lnTo>
                    <a:pt x="4829175" y="674751"/>
                  </a:lnTo>
                  <a:lnTo>
                    <a:pt x="4829175" y="135001"/>
                  </a:lnTo>
                  <a:lnTo>
                    <a:pt x="4822316" y="92329"/>
                  </a:lnTo>
                  <a:lnTo>
                    <a:pt x="4803139" y="55245"/>
                  </a:lnTo>
                  <a:lnTo>
                    <a:pt x="4773930" y="26035"/>
                  </a:lnTo>
                  <a:lnTo>
                    <a:pt x="4736846" y="6858"/>
                  </a:lnTo>
                  <a:lnTo>
                    <a:pt x="4694174" y="0"/>
                  </a:lnTo>
                  <a:close/>
                </a:path>
              </a:pathLst>
            </a:custGeom>
            <a:solidFill>
              <a:srgbClr val="EB7B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703069" y="5360543"/>
              <a:ext cx="4829175" cy="809625"/>
            </a:xfrm>
            <a:custGeom>
              <a:avLst/>
              <a:gdLst/>
              <a:ahLst/>
              <a:cxnLst/>
              <a:rect l="l" t="t" r="r" b="b"/>
              <a:pathLst>
                <a:path w="4829175" h="809625">
                  <a:moveTo>
                    <a:pt x="0" y="135001"/>
                  </a:moveTo>
                  <a:lnTo>
                    <a:pt x="6857" y="92329"/>
                  </a:lnTo>
                  <a:lnTo>
                    <a:pt x="26035" y="55245"/>
                  </a:lnTo>
                  <a:lnTo>
                    <a:pt x="55244" y="26035"/>
                  </a:lnTo>
                  <a:lnTo>
                    <a:pt x="92329" y="6858"/>
                  </a:lnTo>
                  <a:lnTo>
                    <a:pt x="135000" y="0"/>
                  </a:lnTo>
                  <a:lnTo>
                    <a:pt x="4694174" y="0"/>
                  </a:lnTo>
                  <a:lnTo>
                    <a:pt x="4736846" y="6858"/>
                  </a:lnTo>
                  <a:lnTo>
                    <a:pt x="4773930" y="26035"/>
                  </a:lnTo>
                  <a:lnTo>
                    <a:pt x="4803139" y="55245"/>
                  </a:lnTo>
                  <a:lnTo>
                    <a:pt x="4822316" y="92329"/>
                  </a:lnTo>
                  <a:lnTo>
                    <a:pt x="4829175" y="135001"/>
                  </a:lnTo>
                  <a:lnTo>
                    <a:pt x="4829175" y="674751"/>
                  </a:lnTo>
                  <a:lnTo>
                    <a:pt x="4822316" y="717423"/>
                  </a:lnTo>
                  <a:lnTo>
                    <a:pt x="4803139" y="754380"/>
                  </a:lnTo>
                  <a:lnTo>
                    <a:pt x="4773930" y="783590"/>
                  </a:lnTo>
                  <a:lnTo>
                    <a:pt x="4736846" y="802767"/>
                  </a:lnTo>
                  <a:lnTo>
                    <a:pt x="4694174" y="809625"/>
                  </a:lnTo>
                  <a:lnTo>
                    <a:pt x="135000" y="809625"/>
                  </a:lnTo>
                  <a:lnTo>
                    <a:pt x="92329" y="802767"/>
                  </a:lnTo>
                  <a:lnTo>
                    <a:pt x="55244" y="783590"/>
                  </a:lnTo>
                  <a:lnTo>
                    <a:pt x="26035" y="754380"/>
                  </a:lnTo>
                  <a:lnTo>
                    <a:pt x="6857" y="717423"/>
                  </a:lnTo>
                  <a:lnTo>
                    <a:pt x="0" y="674751"/>
                  </a:lnTo>
                  <a:lnTo>
                    <a:pt x="0" y="135001"/>
                  </a:lnTo>
                  <a:close/>
                </a:path>
              </a:pathLst>
            </a:custGeom>
            <a:ln w="12700">
              <a:solidFill>
                <a:srgbClr val="AC5A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067050" y="6220967"/>
              <a:ext cx="4229100" cy="1085850"/>
            </a:xfrm>
            <a:custGeom>
              <a:avLst/>
              <a:gdLst/>
              <a:ahLst/>
              <a:cxnLst/>
              <a:rect l="l" t="t" r="r" b="b"/>
              <a:pathLst>
                <a:path w="4229100" h="1085850">
                  <a:moveTo>
                    <a:pt x="4048125" y="0"/>
                  </a:moveTo>
                  <a:lnTo>
                    <a:pt x="180975" y="0"/>
                  </a:lnTo>
                  <a:lnTo>
                    <a:pt x="132842" y="6477"/>
                  </a:lnTo>
                  <a:lnTo>
                    <a:pt x="89662" y="24765"/>
                  </a:lnTo>
                  <a:lnTo>
                    <a:pt x="52958" y="52959"/>
                  </a:lnTo>
                  <a:lnTo>
                    <a:pt x="24764" y="89662"/>
                  </a:lnTo>
                  <a:lnTo>
                    <a:pt x="6476" y="132842"/>
                  </a:lnTo>
                  <a:lnTo>
                    <a:pt x="0" y="180975"/>
                  </a:lnTo>
                  <a:lnTo>
                    <a:pt x="0" y="904875"/>
                  </a:lnTo>
                  <a:lnTo>
                    <a:pt x="6476" y="953008"/>
                  </a:lnTo>
                  <a:lnTo>
                    <a:pt x="24764" y="996188"/>
                  </a:lnTo>
                  <a:lnTo>
                    <a:pt x="52958" y="1032891"/>
                  </a:lnTo>
                  <a:lnTo>
                    <a:pt x="89662" y="1061085"/>
                  </a:lnTo>
                  <a:lnTo>
                    <a:pt x="132842" y="1079373"/>
                  </a:lnTo>
                  <a:lnTo>
                    <a:pt x="180975" y="1085850"/>
                  </a:lnTo>
                  <a:lnTo>
                    <a:pt x="4048125" y="1085850"/>
                  </a:lnTo>
                  <a:lnTo>
                    <a:pt x="4096257" y="1079373"/>
                  </a:lnTo>
                  <a:lnTo>
                    <a:pt x="4139438" y="1061085"/>
                  </a:lnTo>
                  <a:lnTo>
                    <a:pt x="4176141" y="1032891"/>
                  </a:lnTo>
                  <a:lnTo>
                    <a:pt x="4204334" y="996188"/>
                  </a:lnTo>
                  <a:lnTo>
                    <a:pt x="4222623" y="953008"/>
                  </a:lnTo>
                  <a:lnTo>
                    <a:pt x="4229100" y="904875"/>
                  </a:lnTo>
                  <a:lnTo>
                    <a:pt x="4229100" y="180975"/>
                  </a:lnTo>
                  <a:lnTo>
                    <a:pt x="4222623" y="132842"/>
                  </a:lnTo>
                  <a:lnTo>
                    <a:pt x="4204334" y="89662"/>
                  </a:lnTo>
                  <a:lnTo>
                    <a:pt x="4176141" y="52959"/>
                  </a:lnTo>
                  <a:lnTo>
                    <a:pt x="4139438" y="24765"/>
                  </a:lnTo>
                  <a:lnTo>
                    <a:pt x="4096257" y="6477"/>
                  </a:lnTo>
                  <a:lnTo>
                    <a:pt x="4048125" y="0"/>
                  </a:lnTo>
                  <a:close/>
                </a:path>
              </a:pathLst>
            </a:custGeom>
            <a:solidFill>
              <a:srgbClr val="6E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067050" y="6220967"/>
              <a:ext cx="4229100" cy="1085850"/>
            </a:xfrm>
            <a:custGeom>
              <a:avLst/>
              <a:gdLst/>
              <a:ahLst/>
              <a:cxnLst/>
              <a:rect l="l" t="t" r="r" b="b"/>
              <a:pathLst>
                <a:path w="4229100" h="1085850">
                  <a:moveTo>
                    <a:pt x="0" y="180975"/>
                  </a:moveTo>
                  <a:lnTo>
                    <a:pt x="6476" y="132842"/>
                  </a:lnTo>
                  <a:lnTo>
                    <a:pt x="24764" y="89662"/>
                  </a:lnTo>
                  <a:lnTo>
                    <a:pt x="52958" y="52959"/>
                  </a:lnTo>
                  <a:lnTo>
                    <a:pt x="89662" y="24765"/>
                  </a:lnTo>
                  <a:lnTo>
                    <a:pt x="132842" y="6477"/>
                  </a:lnTo>
                  <a:lnTo>
                    <a:pt x="180975" y="0"/>
                  </a:lnTo>
                  <a:lnTo>
                    <a:pt x="4048125" y="0"/>
                  </a:lnTo>
                  <a:lnTo>
                    <a:pt x="4096257" y="6477"/>
                  </a:lnTo>
                  <a:lnTo>
                    <a:pt x="4139438" y="24765"/>
                  </a:lnTo>
                  <a:lnTo>
                    <a:pt x="4176141" y="52959"/>
                  </a:lnTo>
                  <a:lnTo>
                    <a:pt x="4204334" y="89662"/>
                  </a:lnTo>
                  <a:lnTo>
                    <a:pt x="4222623" y="132842"/>
                  </a:lnTo>
                  <a:lnTo>
                    <a:pt x="4229100" y="180975"/>
                  </a:lnTo>
                  <a:lnTo>
                    <a:pt x="4229100" y="904875"/>
                  </a:lnTo>
                  <a:lnTo>
                    <a:pt x="4222623" y="953008"/>
                  </a:lnTo>
                  <a:lnTo>
                    <a:pt x="4204334" y="996188"/>
                  </a:lnTo>
                  <a:lnTo>
                    <a:pt x="4176141" y="1032891"/>
                  </a:lnTo>
                  <a:lnTo>
                    <a:pt x="4139438" y="1061085"/>
                  </a:lnTo>
                  <a:lnTo>
                    <a:pt x="4096257" y="1079373"/>
                  </a:lnTo>
                  <a:lnTo>
                    <a:pt x="4048125" y="1085850"/>
                  </a:lnTo>
                  <a:lnTo>
                    <a:pt x="180975" y="1085850"/>
                  </a:lnTo>
                  <a:lnTo>
                    <a:pt x="132842" y="1079373"/>
                  </a:lnTo>
                  <a:lnTo>
                    <a:pt x="89662" y="1061085"/>
                  </a:lnTo>
                  <a:lnTo>
                    <a:pt x="52958" y="1032891"/>
                  </a:lnTo>
                  <a:lnTo>
                    <a:pt x="24764" y="996188"/>
                  </a:lnTo>
                  <a:lnTo>
                    <a:pt x="6476" y="953008"/>
                  </a:lnTo>
                  <a:lnTo>
                    <a:pt x="0" y="904875"/>
                  </a:lnTo>
                  <a:lnTo>
                    <a:pt x="0" y="180975"/>
                  </a:lnTo>
                  <a:close/>
                </a:path>
              </a:pathLst>
            </a:custGeom>
            <a:ln w="12700">
              <a:solidFill>
                <a:srgbClr val="50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2924" y="4940172"/>
              <a:ext cx="80492" cy="92075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44802" y="5473573"/>
              <a:ext cx="90550" cy="92075"/>
            </a:xfrm>
            <a:prstGeom prst="rect">
              <a:avLst/>
            </a:prstGeom>
          </p:spPr>
        </p:pic>
      </p:grpSp>
      <p:sp>
        <p:nvSpPr>
          <p:cNvPr id="19" name="object 19"/>
          <p:cNvSpPr txBox="1"/>
          <p:nvPr/>
        </p:nvSpPr>
        <p:spPr>
          <a:xfrm>
            <a:off x="3187701" y="4057650"/>
            <a:ext cx="6936105" cy="31343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sz="14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#1</a:t>
            </a:r>
            <a:r>
              <a:rPr sz="1400" b="1" u="heavy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b="1" u="heavy" spc="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EL</a:t>
            </a:r>
            <a:r>
              <a:rPr sz="1400" b="1" u="heavy" spc="-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USO</a:t>
            </a:r>
            <a:r>
              <a:rPr sz="1400" b="1" u="heavy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DEL</a:t>
            </a:r>
            <a:r>
              <a:rPr sz="1400" b="1" u="heavy" spc="-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GERUNDIO</a:t>
            </a:r>
            <a:r>
              <a:rPr sz="14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b="1" u="heavy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(ING)</a:t>
            </a:r>
            <a:endParaRPr sz="1400">
              <a:latin typeface="Arial"/>
              <a:cs typeface="Arial"/>
            </a:endParaRPr>
          </a:p>
          <a:p>
            <a:pPr>
              <a:spcBef>
                <a:spcPts val="30"/>
              </a:spcBef>
            </a:pPr>
            <a:endParaRPr sz="1450">
              <a:latin typeface="Arial"/>
              <a:cs typeface="Arial"/>
            </a:endParaRPr>
          </a:p>
          <a:p>
            <a:pPr marL="88900" marR="5080">
              <a:lnSpc>
                <a:spcPts val="1130"/>
              </a:lnSpc>
            </a:pPr>
            <a:r>
              <a:rPr sz="1000" spc="-5" dirty="0">
                <a:latin typeface="Microsoft Sans Serif"/>
                <a:cs typeface="Microsoft Sans Serif"/>
              </a:rPr>
              <a:t>El</a:t>
            </a:r>
            <a:r>
              <a:rPr sz="1000" spc="1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gerundio</a:t>
            </a:r>
            <a:r>
              <a:rPr sz="1000" spc="2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es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una</a:t>
            </a:r>
            <a:r>
              <a:rPr sz="1000" spc="2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de</a:t>
            </a:r>
            <a:r>
              <a:rPr sz="1000" spc="-3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las</a:t>
            </a:r>
            <a:r>
              <a:rPr sz="1000" spc="-2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formas</a:t>
            </a:r>
            <a:r>
              <a:rPr sz="1000" spc="-2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verbales</a:t>
            </a:r>
            <a:r>
              <a:rPr sz="1000" spc="-25" dirty="0">
                <a:latin typeface="Microsoft Sans Serif"/>
                <a:cs typeface="Microsoft Sans Serif"/>
              </a:rPr>
              <a:t> </a:t>
            </a:r>
            <a:r>
              <a:rPr sz="1000" spc="5" dirty="0">
                <a:latin typeface="Microsoft Sans Serif"/>
                <a:cs typeface="Microsoft Sans Serif"/>
              </a:rPr>
              <a:t>más</a:t>
            </a:r>
            <a:r>
              <a:rPr sz="1000" spc="-1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fáciles </a:t>
            </a:r>
            <a:r>
              <a:rPr sz="1000" spc="-5" dirty="0">
                <a:latin typeface="Microsoft Sans Serif"/>
                <a:cs typeface="Microsoft Sans Serif"/>
              </a:rPr>
              <a:t>de</a:t>
            </a:r>
            <a:r>
              <a:rPr sz="1000" spc="2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usar</a:t>
            </a:r>
            <a:r>
              <a:rPr sz="1000" spc="3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y</a:t>
            </a:r>
            <a:r>
              <a:rPr sz="1000" spc="2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también</a:t>
            </a:r>
            <a:r>
              <a:rPr sz="1000" spc="2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una</a:t>
            </a:r>
            <a:r>
              <a:rPr sz="1000" spc="2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de</a:t>
            </a:r>
            <a:r>
              <a:rPr sz="1000" spc="-1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las</a:t>
            </a:r>
            <a:r>
              <a:rPr sz="1000" spc="-20" dirty="0">
                <a:latin typeface="Microsoft Sans Serif"/>
                <a:cs typeface="Microsoft Sans Serif"/>
              </a:rPr>
              <a:t> </a:t>
            </a:r>
            <a:r>
              <a:rPr sz="1000" spc="5" dirty="0">
                <a:latin typeface="Microsoft Sans Serif"/>
                <a:cs typeface="Microsoft Sans Serif"/>
              </a:rPr>
              <a:t>más </a:t>
            </a:r>
            <a:r>
              <a:rPr sz="1000" spc="-10" dirty="0">
                <a:latin typeface="Microsoft Sans Serif"/>
                <a:cs typeface="Microsoft Sans Serif"/>
              </a:rPr>
              <a:t>usadas.</a:t>
            </a:r>
            <a:r>
              <a:rPr sz="1000" spc="4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424242"/>
                </a:solidFill>
                <a:latin typeface="Microsoft Sans Serif"/>
                <a:cs typeface="Microsoft Sans Serif"/>
              </a:rPr>
              <a:t>El</a:t>
            </a:r>
            <a:r>
              <a:rPr sz="1000" spc="15" dirty="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424242"/>
                </a:solidFill>
                <a:latin typeface="Microsoft Sans Serif"/>
                <a:cs typeface="Microsoft Sans Serif"/>
              </a:rPr>
              <a:t>gerundio</a:t>
            </a:r>
            <a:r>
              <a:rPr sz="1000" dirty="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424242"/>
                </a:solidFill>
                <a:latin typeface="Microsoft Sans Serif"/>
                <a:cs typeface="Microsoft Sans Serif"/>
              </a:rPr>
              <a:t>de</a:t>
            </a:r>
            <a:r>
              <a:rPr sz="1000" spc="15" dirty="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424242"/>
                </a:solidFill>
                <a:latin typeface="Microsoft Sans Serif"/>
                <a:cs typeface="Microsoft Sans Serif"/>
              </a:rPr>
              <a:t>un</a:t>
            </a:r>
            <a:r>
              <a:rPr sz="1000" spc="-25" dirty="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424242"/>
                </a:solidFill>
                <a:latin typeface="Microsoft Sans Serif"/>
                <a:cs typeface="Microsoft Sans Serif"/>
              </a:rPr>
              <a:t>verbo </a:t>
            </a:r>
            <a:r>
              <a:rPr sz="1000" spc="-250" dirty="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424242"/>
                </a:solidFill>
                <a:latin typeface="Microsoft Sans Serif"/>
                <a:cs typeface="Microsoft Sans Serif"/>
              </a:rPr>
              <a:t>siempre</a:t>
            </a:r>
            <a:r>
              <a:rPr sz="1000" spc="5" dirty="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424242"/>
                </a:solidFill>
                <a:latin typeface="Microsoft Sans Serif"/>
                <a:cs typeface="Microsoft Sans Serif"/>
              </a:rPr>
              <a:t>se </a:t>
            </a:r>
            <a:r>
              <a:rPr sz="1000" spc="5" dirty="0">
                <a:solidFill>
                  <a:srgbClr val="424242"/>
                </a:solidFill>
                <a:latin typeface="Microsoft Sans Serif"/>
                <a:cs typeface="Microsoft Sans Serif"/>
              </a:rPr>
              <a:t>forma</a:t>
            </a:r>
            <a:r>
              <a:rPr sz="1000" spc="-15" dirty="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424242"/>
                </a:solidFill>
                <a:latin typeface="Microsoft Sans Serif"/>
                <a:cs typeface="Microsoft Sans Serif"/>
              </a:rPr>
              <a:t>con</a:t>
            </a:r>
            <a:r>
              <a:rPr sz="1000" spc="15" dirty="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sz="1000" b="1" spc="-5" dirty="0">
                <a:solidFill>
                  <a:srgbClr val="424242"/>
                </a:solidFill>
                <a:latin typeface="Arial"/>
                <a:cs typeface="Arial"/>
              </a:rPr>
              <a:t>el</a:t>
            </a:r>
            <a:r>
              <a:rPr sz="1000" b="1" spc="-10" dirty="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424242"/>
                </a:solidFill>
                <a:latin typeface="Arial"/>
                <a:cs typeface="Arial"/>
              </a:rPr>
              <a:t>sufijo</a:t>
            </a:r>
            <a:r>
              <a:rPr sz="1000" b="1" spc="-5" dirty="0">
                <a:solidFill>
                  <a:srgbClr val="424242"/>
                </a:solidFill>
                <a:latin typeface="Arial"/>
                <a:cs typeface="Arial"/>
              </a:rPr>
              <a:t> –ing </a:t>
            </a:r>
            <a:r>
              <a:rPr sz="1000" dirty="0">
                <a:latin typeface="Microsoft Sans Serif"/>
                <a:cs typeface="Microsoft Sans Serif"/>
              </a:rPr>
              <a:t>y</a:t>
            </a:r>
            <a:r>
              <a:rPr sz="1000" spc="2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se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usa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para:</a:t>
            </a:r>
            <a:endParaRPr sz="1000">
              <a:latin typeface="Microsoft Sans Serif"/>
              <a:cs typeface="Microsoft Sans Serif"/>
            </a:endParaRPr>
          </a:p>
          <a:p>
            <a:pPr marL="210820" marR="1983739" indent="139700">
              <a:lnSpc>
                <a:spcPct val="102000"/>
              </a:lnSpc>
              <a:spcBef>
                <a:spcPts val="935"/>
              </a:spcBef>
            </a:pP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Formar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tiempos</a:t>
            </a:r>
            <a:r>
              <a:rPr sz="1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continuos</a:t>
            </a:r>
            <a:r>
              <a:rPr sz="1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(presente continuo,</a:t>
            </a:r>
            <a:r>
              <a:rPr sz="10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pasado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continuo,</a:t>
            </a:r>
            <a:r>
              <a:rPr sz="10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presente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 perfecto </a:t>
            </a:r>
            <a:r>
              <a:rPr sz="1000" spc="-25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continuo,</a:t>
            </a:r>
            <a:r>
              <a:rPr sz="10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etc.) Ejemplo:</a:t>
            </a:r>
            <a:r>
              <a:rPr sz="1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10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am</a:t>
            </a:r>
            <a:r>
              <a:rPr sz="10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running</a:t>
            </a:r>
            <a:r>
              <a:rPr sz="1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(Yo</a:t>
            </a:r>
            <a:r>
              <a:rPr sz="1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estoy</a:t>
            </a:r>
            <a:r>
              <a:rPr sz="10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corriendo)</a:t>
            </a:r>
            <a:endParaRPr sz="1000">
              <a:latin typeface="Microsoft Sans Serif"/>
              <a:cs typeface="Microsoft Sans Serif"/>
            </a:endParaRPr>
          </a:p>
          <a:p>
            <a:pPr>
              <a:spcBef>
                <a:spcPts val="15"/>
              </a:spcBef>
            </a:pPr>
            <a:endParaRPr sz="1500">
              <a:latin typeface="Microsoft Sans Serif"/>
              <a:cs typeface="Microsoft Sans Serif"/>
            </a:endParaRPr>
          </a:p>
          <a:p>
            <a:pPr marL="1473200" marR="1113790" indent="137160">
              <a:lnSpc>
                <a:spcPct val="105100"/>
              </a:lnSpc>
            </a:pPr>
            <a:r>
              <a:rPr sz="1000" b="1" dirty="0">
                <a:solidFill>
                  <a:srgbClr val="FFFFFF"/>
                </a:solidFill>
                <a:latin typeface="Arial"/>
                <a:cs typeface="Arial"/>
              </a:rPr>
              <a:t>Formar</a:t>
            </a: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los</a:t>
            </a:r>
            <a:r>
              <a:rPr sz="10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verb</a:t>
            </a: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FFFFFF"/>
                </a:solidFill>
                <a:latin typeface="Arial"/>
                <a:cs typeface="Arial"/>
              </a:rPr>
              <a:t>patterns:</a:t>
            </a:r>
            <a:r>
              <a:rPr sz="10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cuando usamos</a:t>
            </a:r>
            <a:r>
              <a:rPr sz="1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</a:t>
            </a:r>
            <a:r>
              <a:rPr sz="1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verbo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como</a:t>
            </a:r>
            <a:r>
              <a:rPr sz="1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like,</a:t>
            </a:r>
            <a:r>
              <a:rPr sz="1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love,</a:t>
            </a:r>
            <a:r>
              <a:rPr sz="1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hate, </a:t>
            </a:r>
            <a:r>
              <a:rPr sz="1000" spc="-2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want,</a:t>
            </a:r>
            <a:r>
              <a:rPr sz="10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need,</a:t>
            </a:r>
            <a:r>
              <a:rPr sz="10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etc</a:t>
            </a:r>
            <a:r>
              <a:rPr sz="1000" spc="22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la</a:t>
            </a:r>
            <a:r>
              <a:rPr sz="1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gramática</a:t>
            </a:r>
            <a:r>
              <a:rPr sz="10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exige</a:t>
            </a:r>
            <a:r>
              <a:rPr sz="10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que</a:t>
            </a:r>
            <a:r>
              <a:rPr sz="1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el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verbo</a:t>
            </a:r>
            <a:r>
              <a:rPr sz="10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que</a:t>
            </a:r>
            <a:r>
              <a:rPr sz="10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sigue</a:t>
            </a:r>
            <a:r>
              <a:rPr sz="1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este</a:t>
            </a:r>
            <a:r>
              <a:rPr sz="10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en</a:t>
            </a:r>
            <a:r>
              <a:rPr sz="10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gerundio.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Ejemplo:</a:t>
            </a:r>
            <a:r>
              <a:rPr sz="1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1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like</a:t>
            </a:r>
            <a:r>
              <a:rPr sz="1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running</a:t>
            </a:r>
            <a:r>
              <a:rPr sz="1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in</a:t>
            </a:r>
            <a:r>
              <a:rPr sz="1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the</a:t>
            </a:r>
            <a:r>
              <a:rPr sz="1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park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(like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+</a:t>
            </a:r>
            <a:r>
              <a:rPr sz="1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gerundio)</a:t>
            </a:r>
            <a:endParaRPr sz="1000">
              <a:latin typeface="Microsoft Sans Serif"/>
              <a:cs typeface="Microsoft Sans Serif"/>
            </a:endParaRPr>
          </a:p>
          <a:p>
            <a:pPr marL="1473200">
              <a:spcBef>
                <a:spcPts val="50"/>
              </a:spcBef>
            </a:pP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They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hate</a:t>
            </a:r>
            <a:r>
              <a:rPr sz="1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going </a:t>
            </a:r>
            <a:r>
              <a:rPr sz="1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to</a:t>
            </a:r>
            <a:r>
              <a:rPr sz="10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the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dentist.</a:t>
            </a:r>
            <a:r>
              <a:rPr sz="1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(hate</a:t>
            </a:r>
            <a:r>
              <a:rPr sz="1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+ </a:t>
            </a:r>
            <a:r>
              <a:rPr sz="1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gerundio)</a:t>
            </a:r>
            <a:endParaRPr sz="1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100">
              <a:latin typeface="Microsoft Sans Serif"/>
              <a:cs typeface="Microsoft Sans Serif"/>
            </a:endParaRPr>
          </a:p>
          <a:p>
            <a:pPr marL="2851150" marR="331470">
              <a:lnSpc>
                <a:spcPct val="104000"/>
              </a:lnSpc>
              <a:spcBef>
                <a:spcPts val="675"/>
              </a:spcBef>
            </a:pP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3.</a:t>
            </a:r>
            <a:r>
              <a:rPr sz="1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b="1" dirty="0">
                <a:solidFill>
                  <a:srgbClr val="FFFFFF"/>
                </a:solidFill>
                <a:latin typeface="Arial"/>
                <a:cs typeface="Arial"/>
              </a:rPr>
              <a:t>Transformar</a:t>
            </a:r>
            <a:r>
              <a:rPr sz="10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verbos</a:t>
            </a:r>
            <a:r>
              <a:rPr sz="10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10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sustantivos:</a:t>
            </a: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Un</a:t>
            </a:r>
            <a:r>
              <a:rPr sz="1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verbo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como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run</a:t>
            </a:r>
            <a:r>
              <a:rPr sz="1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habla </a:t>
            </a:r>
            <a:r>
              <a:rPr sz="1000" spc="-2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1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la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acción, pero transformándolo en gerundio </a:t>
            </a:r>
            <a:r>
              <a:rPr sz="1000" spc="265" dirty="0">
                <a:solidFill>
                  <a:srgbClr val="FFFFFF"/>
                </a:solidFill>
                <a:latin typeface="Microsoft Sans Serif"/>
                <a:cs typeface="Microsoft Sans Serif"/>
              </a:rPr>
              <a:t>–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running </a:t>
            </a:r>
            <a:r>
              <a:rPr sz="10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–puede </a:t>
            </a:r>
            <a:r>
              <a:rPr sz="10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usarse</a:t>
            </a:r>
            <a:r>
              <a:rPr sz="1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como</a:t>
            </a:r>
            <a:r>
              <a:rPr sz="1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sustantivo.</a:t>
            </a:r>
            <a:endParaRPr sz="1000">
              <a:latin typeface="Microsoft Sans Serif"/>
              <a:cs typeface="Microsoft Sans Serif"/>
            </a:endParaRPr>
          </a:p>
          <a:p>
            <a:pPr marL="2851150" marR="233045">
              <a:lnSpc>
                <a:spcPct val="106300"/>
              </a:lnSpc>
              <a:spcBef>
                <a:spcPts val="620"/>
              </a:spcBef>
            </a:pPr>
            <a:r>
              <a:rPr sz="1000" b="1" dirty="0">
                <a:solidFill>
                  <a:srgbClr val="FFFFFF"/>
                </a:solidFill>
                <a:latin typeface="Arial"/>
                <a:cs typeface="Arial"/>
              </a:rPr>
              <a:t>Ejemplo:</a:t>
            </a: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Sofie</a:t>
            </a:r>
            <a:r>
              <a:rPr sz="9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runs</a:t>
            </a:r>
            <a:r>
              <a:rPr sz="9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in</a:t>
            </a:r>
            <a:r>
              <a:rPr sz="9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the</a:t>
            </a:r>
            <a:r>
              <a:rPr sz="9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spc="50" dirty="0">
                <a:solidFill>
                  <a:srgbClr val="FFFFFF"/>
                </a:solidFill>
                <a:latin typeface="Microsoft Sans Serif"/>
                <a:cs typeface="Microsoft Sans Serif"/>
              </a:rPr>
              <a:t>park–</a:t>
            </a:r>
            <a:r>
              <a:rPr sz="9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Sofia</a:t>
            </a:r>
            <a:r>
              <a:rPr sz="9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FFFFFF"/>
                </a:solidFill>
                <a:latin typeface="Microsoft Sans Serif"/>
                <a:cs typeface="Microsoft Sans Serif"/>
              </a:rPr>
              <a:t>corre</a:t>
            </a:r>
            <a:r>
              <a:rPr sz="9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en</a:t>
            </a:r>
            <a:r>
              <a:rPr sz="9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el</a:t>
            </a:r>
            <a:r>
              <a:rPr sz="9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FFFFFF"/>
                </a:solidFill>
                <a:latin typeface="Microsoft Sans Serif"/>
                <a:cs typeface="Microsoft Sans Serif"/>
              </a:rPr>
              <a:t>parque</a:t>
            </a:r>
            <a:r>
              <a:rPr sz="9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FFFFFF"/>
                </a:solidFill>
                <a:latin typeface="Microsoft Sans Serif"/>
                <a:cs typeface="Microsoft Sans Serif"/>
              </a:rPr>
              <a:t>(</a:t>
            </a:r>
            <a:r>
              <a:rPr sz="900" i="1" dirty="0">
                <a:solidFill>
                  <a:srgbClr val="FFFFFF"/>
                </a:solidFill>
                <a:latin typeface="Arial"/>
                <a:cs typeface="Arial"/>
              </a:rPr>
              <a:t>run</a:t>
            </a:r>
            <a:r>
              <a:rPr sz="900" i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Microsoft Sans Serif"/>
                <a:cs typeface="Microsoft Sans Serif"/>
              </a:rPr>
              <a:t>como</a:t>
            </a:r>
            <a:r>
              <a:rPr sz="9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verbo) </a:t>
            </a:r>
            <a:r>
              <a:rPr sz="900" spc="-2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FFFFFF"/>
                </a:solidFill>
                <a:latin typeface="Microsoft Sans Serif"/>
                <a:cs typeface="Microsoft Sans Serif"/>
              </a:rPr>
              <a:t>Running</a:t>
            </a:r>
            <a:r>
              <a:rPr sz="9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is a</a:t>
            </a:r>
            <a:r>
              <a:rPr sz="9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lot</a:t>
            </a:r>
            <a:r>
              <a:rPr sz="9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of</a:t>
            </a:r>
            <a:r>
              <a:rPr sz="9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fun</a:t>
            </a:r>
            <a:r>
              <a:rPr sz="9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spc="240" dirty="0">
                <a:solidFill>
                  <a:srgbClr val="FFFFFF"/>
                </a:solidFill>
                <a:latin typeface="Microsoft Sans Serif"/>
                <a:cs typeface="Microsoft Sans Serif"/>
              </a:rPr>
              <a:t>–</a:t>
            </a:r>
            <a:r>
              <a:rPr sz="9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Correr</a:t>
            </a:r>
            <a:r>
              <a:rPr sz="9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es</a:t>
            </a:r>
            <a:r>
              <a:rPr sz="9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muy</a:t>
            </a:r>
            <a:r>
              <a:rPr sz="9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divertido</a:t>
            </a:r>
            <a:r>
              <a:rPr sz="9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(</a:t>
            </a:r>
            <a:r>
              <a:rPr sz="900" i="1" spc="-15" dirty="0">
                <a:solidFill>
                  <a:srgbClr val="FFFFFF"/>
                </a:solidFill>
                <a:latin typeface="Arial"/>
                <a:cs typeface="Arial"/>
              </a:rPr>
              <a:t>run </a:t>
            </a:r>
            <a:r>
              <a:rPr sz="900" dirty="0">
                <a:solidFill>
                  <a:srgbClr val="FFFFFF"/>
                </a:solidFill>
                <a:latin typeface="Microsoft Sans Serif"/>
                <a:cs typeface="Microsoft Sans Serif"/>
              </a:rPr>
              <a:t>como </a:t>
            </a:r>
            <a:r>
              <a:rPr sz="9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sustantivo)</a:t>
            </a:r>
            <a:endParaRPr sz="9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57727" y="5652465"/>
            <a:ext cx="6790690" cy="262890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0" rIns="0" bIns="0" rtlCol="0">
            <a:spAutoFit/>
          </a:bodyPr>
          <a:lstStyle/>
          <a:p>
            <a:pPr marL="17780">
              <a:lnSpc>
                <a:spcPts val="1995"/>
              </a:lnSpc>
            </a:pPr>
            <a:r>
              <a:rPr b="1" dirty="0">
                <a:solidFill>
                  <a:srgbClr val="0E5689"/>
                </a:solidFill>
                <a:latin typeface="Arial"/>
                <a:cs typeface="Arial"/>
              </a:rPr>
              <a:t>El</a:t>
            </a:r>
            <a:r>
              <a:rPr b="1" spc="-70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b="1" spc="-5" dirty="0">
                <a:solidFill>
                  <a:srgbClr val="0E5689"/>
                </a:solidFill>
                <a:latin typeface="Arial"/>
                <a:cs typeface="Arial"/>
              </a:rPr>
              <a:t>gerundio</a:t>
            </a:r>
            <a:endParaRPr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57727" y="6091682"/>
            <a:ext cx="7074534" cy="359714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635" rIns="0" bIns="0" rtlCol="0">
            <a:spAutoFit/>
          </a:bodyPr>
          <a:lstStyle/>
          <a:p>
            <a:pPr marL="17780" marR="212725">
              <a:lnSpc>
                <a:spcPts val="1390"/>
              </a:lnSpc>
              <a:spcBef>
                <a:spcPts val="5"/>
              </a:spcBef>
            </a:pPr>
            <a:r>
              <a:rPr sz="1200" spc="-10" dirty="0">
                <a:latin typeface="Microsoft Sans Serif"/>
                <a:cs typeface="Microsoft Sans Serif"/>
              </a:rPr>
              <a:t>El</a:t>
            </a:r>
            <a:r>
              <a:rPr sz="1200" spc="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gerundio</a:t>
            </a:r>
            <a:r>
              <a:rPr sz="1200" spc="3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se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forma</a:t>
            </a:r>
            <a:r>
              <a:rPr sz="1200" spc="3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añadiendo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-</a:t>
            </a:r>
            <a:r>
              <a:rPr sz="1200" i="1" spc="-10" dirty="0">
                <a:latin typeface="Arial"/>
                <a:cs typeface="Arial"/>
              </a:rPr>
              <a:t>ing</a:t>
            </a:r>
            <a:r>
              <a:rPr sz="1200" i="1" spc="20" dirty="0">
                <a:latin typeface="Arial"/>
                <a:cs typeface="Arial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al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infinitivo</a:t>
            </a:r>
            <a:r>
              <a:rPr sz="1200" spc="3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del</a:t>
            </a:r>
            <a:r>
              <a:rPr sz="1200" spc="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verbo,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por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5" dirty="0">
                <a:latin typeface="Microsoft Sans Serif"/>
                <a:cs typeface="Microsoft Sans Serif"/>
              </a:rPr>
              <a:t>lo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que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se</a:t>
            </a:r>
            <a:r>
              <a:rPr sz="1200" spc="3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conoce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también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como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5" dirty="0">
                <a:latin typeface="Microsoft Sans Serif"/>
                <a:cs typeface="Microsoft Sans Serif"/>
              </a:rPr>
              <a:t>la</a:t>
            </a:r>
            <a:r>
              <a:rPr sz="1200" spc="65" dirty="0">
                <a:latin typeface="Microsoft Sans Serif"/>
                <a:cs typeface="Microsoft Sans Serif"/>
              </a:rPr>
              <a:t> </a:t>
            </a:r>
            <a:r>
              <a:rPr sz="1200" i="1" spc="-10" dirty="0">
                <a:latin typeface="Arial"/>
                <a:cs typeface="Arial"/>
              </a:rPr>
              <a:t>ing- </a:t>
            </a:r>
            <a:r>
              <a:rPr sz="1200" i="1" spc="-320" dirty="0">
                <a:latin typeface="Arial"/>
                <a:cs typeface="Arial"/>
              </a:rPr>
              <a:t> </a:t>
            </a:r>
            <a:r>
              <a:rPr sz="1200" i="1" dirty="0">
                <a:latin typeface="Arial"/>
                <a:cs typeface="Arial"/>
              </a:rPr>
              <a:t>form</a:t>
            </a:r>
            <a:r>
              <a:rPr sz="1200" dirty="0">
                <a:latin typeface="Microsoft Sans Serif"/>
                <a:cs typeface="Microsoft Sans Serif"/>
              </a:rPr>
              <a:t>.</a:t>
            </a:r>
            <a:r>
              <a:rPr sz="1200" spc="-5" dirty="0">
                <a:latin typeface="Microsoft Sans Serif"/>
                <a:cs typeface="Microsoft Sans Serif"/>
              </a:rPr>
              <a:t> Tiene </a:t>
            </a:r>
            <a:r>
              <a:rPr sz="1200" spc="5" dirty="0">
                <a:latin typeface="Microsoft Sans Serif"/>
                <a:cs typeface="Microsoft Sans Serif"/>
              </a:rPr>
              <a:t>la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misma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apariencia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que un</a:t>
            </a:r>
            <a:r>
              <a:rPr sz="1200" spc="50" dirty="0">
                <a:latin typeface="Microsoft Sans Serif"/>
                <a:cs typeface="Microsoft Sans Serif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2"/>
              </a:rPr>
              <a:t>participio</a:t>
            </a:r>
            <a:r>
              <a:rPr sz="1200" u="sng" spc="1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2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2"/>
              </a:rPr>
              <a:t>presente</a:t>
            </a:r>
            <a:r>
              <a:rPr sz="1200" spc="-5" dirty="0">
                <a:latin typeface="Microsoft Sans Serif"/>
                <a:cs typeface="Microsoft Sans Serif"/>
              </a:rPr>
              <a:t>.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Se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utiliza: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86632" y="6622033"/>
            <a:ext cx="6845300" cy="166712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0" rIns="0" bIns="0" rtlCol="0">
            <a:spAutoFit/>
          </a:bodyPr>
          <a:lstStyle/>
          <a:p>
            <a:pPr marL="246379" indent="-229235">
              <a:lnSpc>
                <a:spcPts val="1345"/>
              </a:lnSpc>
              <a:buClr>
                <a:srgbClr val="0E5689"/>
              </a:buClr>
              <a:buSzPct val="83333"/>
              <a:buFont typeface="Wingdings"/>
              <a:buChar char=""/>
              <a:tabLst>
                <a:tab pos="246379" algn="l"/>
                <a:tab pos="247015" algn="l"/>
              </a:tabLst>
            </a:pPr>
            <a:r>
              <a:rPr sz="1200" spc="-15" dirty="0">
                <a:latin typeface="Microsoft Sans Serif"/>
                <a:cs typeface="Microsoft Sans Serif"/>
              </a:rPr>
              <a:t>como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sujeto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de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una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oración;</a:t>
            </a:r>
            <a:endParaRPr sz="1200" dirty="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15232" y="7085710"/>
            <a:ext cx="6616700" cy="533400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57785" rIns="0" bIns="0" rtlCol="0">
            <a:spAutoFit/>
          </a:bodyPr>
          <a:lstStyle/>
          <a:p>
            <a:pPr marR="7620" algn="r">
              <a:spcBef>
                <a:spcPts val="455"/>
              </a:spcBef>
            </a:pPr>
            <a:r>
              <a:rPr sz="1200" i="1" dirty="0">
                <a:solidFill>
                  <a:srgbClr val="0E5689"/>
                </a:solidFill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 marL="17780">
              <a:spcBef>
                <a:spcPts val="840"/>
              </a:spcBef>
            </a:pP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</a:rPr>
              <a:t>Cycling</a:t>
            </a:r>
            <a:r>
              <a:rPr sz="1200" spc="-10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spc="5" dirty="0">
                <a:solidFill>
                  <a:srgbClr val="0E5689"/>
                </a:solidFill>
                <a:latin typeface="Microsoft Sans Serif"/>
                <a:cs typeface="Microsoft Sans Serif"/>
              </a:rPr>
              <a:t>is</a:t>
            </a:r>
            <a:r>
              <a:rPr sz="1200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E5689"/>
                </a:solidFill>
                <a:latin typeface="Microsoft Sans Serif"/>
                <a:cs typeface="Microsoft Sans Serif"/>
              </a:rPr>
              <a:t>good</a:t>
            </a:r>
            <a:r>
              <a:rPr sz="1200" spc="5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E5689"/>
                </a:solidFill>
                <a:latin typeface="Microsoft Sans Serif"/>
                <a:cs typeface="Microsoft Sans Serif"/>
              </a:rPr>
              <a:t>for</a:t>
            </a:r>
            <a:r>
              <a:rPr sz="1200" spc="10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spc="-5" dirty="0">
                <a:solidFill>
                  <a:srgbClr val="0E5689"/>
                </a:solidFill>
                <a:latin typeface="Microsoft Sans Serif"/>
                <a:cs typeface="Microsoft Sans Serif"/>
              </a:rPr>
              <a:t>your</a:t>
            </a:r>
            <a:r>
              <a:rPr sz="1200" spc="15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spc="-5" dirty="0">
                <a:solidFill>
                  <a:srgbClr val="0E5689"/>
                </a:solidFill>
                <a:latin typeface="Microsoft Sans Serif"/>
                <a:cs typeface="Microsoft Sans Serif"/>
              </a:rPr>
              <a:t>health.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86632" y="7667879"/>
            <a:ext cx="6845300" cy="166712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0" rIns="0" bIns="0" rtlCol="0">
            <a:spAutoFit/>
          </a:bodyPr>
          <a:lstStyle/>
          <a:p>
            <a:pPr marL="246379" indent="-229235">
              <a:lnSpc>
                <a:spcPts val="1345"/>
              </a:lnSpc>
              <a:buClr>
                <a:srgbClr val="0E5689"/>
              </a:buClr>
              <a:buSzPct val="83333"/>
              <a:buFont typeface="Wingdings"/>
              <a:buChar char=""/>
              <a:tabLst>
                <a:tab pos="246379" algn="l"/>
                <a:tab pos="247015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después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de</a:t>
            </a:r>
            <a:r>
              <a:rPr sz="1200" spc="-5" dirty="0">
                <a:latin typeface="Microsoft Sans Serif"/>
                <a:cs typeface="Microsoft Sans Serif"/>
              </a:rPr>
              <a:t> ciertas</a:t>
            </a:r>
            <a:r>
              <a:rPr sz="1200" spc="10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preposiciones</a:t>
            </a:r>
            <a:r>
              <a:rPr sz="1200" spc="-5" dirty="0">
                <a:latin typeface="Microsoft Sans Serif"/>
                <a:cs typeface="Microsoft Sans Serif"/>
              </a:rPr>
              <a:t>;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15232" y="8131429"/>
            <a:ext cx="6616700" cy="243840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57785" rIns="0" bIns="0" rtlCol="0">
            <a:spAutoFit/>
          </a:bodyPr>
          <a:lstStyle/>
          <a:p>
            <a:pPr marL="17780">
              <a:spcBef>
                <a:spcPts val="455"/>
              </a:spcBef>
            </a:pPr>
            <a:r>
              <a:rPr sz="1200" i="1" dirty="0">
                <a:solidFill>
                  <a:srgbClr val="0E5689"/>
                </a:solidFill>
                <a:latin typeface="Arial"/>
                <a:cs typeface="Arial"/>
              </a:rPr>
              <a:t>Instead</a:t>
            </a:r>
            <a:r>
              <a:rPr sz="1200" i="1" spc="10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0E5689"/>
                </a:solidFill>
                <a:latin typeface="Arial"/>
                <a:cs typeface="Arial"/>
              </a:rPr>
              <a:t>of</a:t>
            </a:r>
            <a:r>
              <a:rPr sz="1200" i="1" spc="-20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</a:rPr>
              <a:t>studying</a:t>
            </a:r>
            <a:r>
              <a:rPr sz="1200" dirty="0">
                <a:solidFill>
                  <a:srgbClr val="0E5689"/>
                </a:solidFill>
                <a:latin typeface="Microsoft Sans Serif"/>
                <a:cs typeface="Microsoft Sans Serif"/>
              </a:rPr>
              <a:t> for</a:t>
            </a:r>
            <a:r>
              <a:rPr sz="1200" spc="25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E5689"/>
                </a:solidFill>
                <a:latin typeface="Microsoft Sans Serif"/>
                <a:cs typeface="Microsoft Sans Serif"/>
              </a:rPr>
              <a:t>her</a:t>
            </a:r>
            <a:r>
              <a:rPr sz="1200" spc="20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E5689"/>
                </a:solidFill>
                <a:latin typeface="Microsoft Sans Serif"/>
                <a:cs typeface="Microsoft Sans Serif"/>
              </a:rPr>
              <a:t>exams,</a:t>
            </a:r>
            <a:r>
              <a:rPr sz="1200" spc="15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spc="-5" dirty="0">
                <a:solidFill>
                  <a:srgbClr val="0E5689"/>
                </a:solidFill>
                <a:latin typeface="Microsoft Sans Serif"/>
                <a:cs typeface="Microsoft Sans Serif"/>
              </a:rPr>
              <a:t>she</a:t>
            </a:r>
            <a:r>
              <a:rPr sz="1200" spc="45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E5689"/>
                </a:solidFill>
                <a:latin typeface="Microsoft Sans Serif"/>
                <a:cs typeface="Microsoft Sans Serif"/>
              </a:rPr>
              <a:t>went</a:t>
            </a:r>
            <a:r>
              <a:rPr sz="1200" spc="15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spc="-5" dirty="0">
                <a:solidFill>
                  <a:srgbClr val="0E5689"/>
                </a:solidFill>
                <a:latin typeface="Microsoft Sans Serif"/>
                <a:cs typeface="Microsoft Sans Serif"/>
              </a:rPr>
              <a:t>out</a:t>
            </a:r>
            <a:r>
              <a:rPr sz="1200" spc="15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0E5689"/>
                </a:solidFill>
                <a:latin typeface="Microsoft Sans Serif"/>
                <a:cs typeface="Microsoft Sans Serif"/>
              </a:rPr>
              <a:t>every</a:t>
            </a:r>
            <a:r>
              <a:rPr sz="1200" spc="15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spc="-5" dirty="0">
                <a:solidFill>
                  <a:srgbClr val="0E5689"/>
                </a:solidFill>
                <a:latin typeface="Microsoft Sans Serif"/>
                <a:cs typeface="Microsoft Sans Serif"/>
              </a:rPr>
              <a:t>night.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86632" y="8424036"/>
            <a:ext cx="6845300" cy="166712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0" rIns="0" bIns="0" rtlCol="0">
            <a:spAutoFit/>
          </a:bodyPr>
          <a:lstStyle/>
          <a:p>
            <a:pPr marL="246379" indent="-229235">
              <a:lnSpc>
                <a:spcPts val="1345"/>
              </a:lnSpc>
              <a:buClr>
                <a:srgbClr val="0E5689"/>
              </a:buClr>
              <a:buSzPct val="83333"/>
              <a:buFont typeface="Wingdings"/>
              <a:buChar char=""/>
              <a:tabLst>
                <a:tab pos="246379" algn="l"/>
                <a:tab pos="247015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después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de </a:t>
            </a:r>
            <a:r>
              <a:rPr sz="1200" spc="-5" dirty="0">
                <a:latin typeface="Microsoft Sans Serif"/>
                <a:cs typeface="Microsoft Sans Serif"/>
              </a:rPr>
              <a:t>ciertos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adjetivos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con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una</a:t>
            </a:r>
            <a:r>
              <a:rPr sz="1200" spc="15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preposición</a:t>
            </a:r>
            <a:r>
              <a:rPr sz="1200" spc="-5" dirty="0">
                <a:latin typeface="Microsoft Sans Serif"/>
                <a:cs typeface="Microsoft Sans Serif"/>
              </a:rPr>
              <a:t>;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15232" y="8887359"/>
            <a:ext cx="6616700" cy="244475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57785" rIns="0" bIns="0" rtlCol="0">
            <a:spAutoFit/>
          </a:bodyPr>
          <a:lstStyle/>
          <a:p>
            <a:pPr marL="17780">
              <a:spcBef>
                <a:spcPts val="455"/>
              </a:spcBef>
            </a:pPr>
            <a:r>
              <a:rPr sz="1200" dirty="0">
                <a:solidFill>
                  <a:srgbClr val="0E5689"/>
                </a:solidFill>
                <a:latin typeface="Microsoft Sans Serif"/>
                <a:cs typeface="Microsoft Sans Serif"/>
              </a:rPr>
              <a:t>I</a:t>
            </a:r>
            <a:r>
              <a:rPr sz="1200" spc="15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spc="-5" dirty="0">
                <a:solidFill>
                  <a:srgbClr val="0E5689"/>
                </a:solidFill>
                <a:latin typeface="Microsoft Sans Serif"/>
                <a:cs typeface="Microsoft Sans Serif"/>
              </a:rPr>
              <a:t>am</a:t>
            </a:r>
            <a:r>
              <a:rPr sz="1200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i="1" spc="-5" dirty="0">
                <a:solidFill>
                  <a:srgbClr val="0E5689"/>
                </a:solidFill>
                <a:latin typeface="Arial"/>
                <a:cs typeface="Arial"/>
              </a:rPr>
              <a:t>interested</a:t>
            </a:r>
            <a:r>
              <a:rPr sz="1200" i="1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sz="1200" i="1" spc="-15" dirty="0">
                <a:solidFill>
                  <a:srgbClr val="0E5689"/>
                </a:solidFill>
                <a:latin typeface="Arial"/>
                <a:cs typeface="Arial"/>
              </a:rPr>
              <a:t>in</a:t>
            </a:r>
            <a:r>
              <a:rPr sz="1200" i="1" spc="15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</a:rPr>
              <a:t>visiting</a:t>
            </a:r>
            <a:r>
              <a:rPr sz="1200" spc="25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0E5689"/>
                </a:solidFill>
                <a:latin typeface="Microsoft Sans Serif"/>
                <a:cs typeface="Microsoft Sans Serif"/>
              </a:rPr>
              <a:t>the </a:t>
            </a:r>
            <a:r>
              <a:rPr sz="1200" spc="-10" dirty="0">
                <a:solidFill>
                  <a:srgbClr val="0E5689"/>
                </a:solidFill>
                <a:latin typeface="Microsoft Sans Serif"/>
                <a:cs typeface="Microsoft Sans Serif"/>
              </a:rPr>
              <a:t>museum.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86632" y="9180271"/>
            <a:ext cx="6845300" cy="166712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0" rIns="0" bIns="0" rtlCol="0">
            <a:spAutoFit/>
          </a:bodyPr>
          <a:lstStyle/>
          <a:p>
            <a:pPr marL="246379" indent="-229235">
              <a:lnSpc>
                <a:spcPts val="1345"/>
              </a:lnSpc>
              <a:buClr>
                <a:srgbClr val="0E5689"/>
              </a:buClr>
              <a:buSzPct val="83333"/>
              <a:buFont typeface="Wingdings"/>
              <a:buChar char=""/>
              <a:tabLst>
                <a:tab pos="246379" algn="l"/>
                <a:tab pos="247015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después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de </a:t>
            </a:r>
            <a:r>
              <a:rPr sz="1200" spc="-5" dirty="0">
                <a:latin typeface="Microsoft Sans Serif"/>
                <a:cs typeface="Microsoft Sans Serif"/>
              </a:rPr>
              <a:t>ciertos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sustantivos,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con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o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sin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preposición;</a:t>
            </a:r>
            <a:endParaRPr sz="1200">
              <a:latin typeface="Microsoft Sans Serif"/>
              <a:cs typeface="Microsoft Sans Serif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275965" y="762001"/>
            <a:ext cx="6845300" cy="360045"/>
            <a:chOff x="456565" y="762000"/>
            <a:chExt cx="6845300" cy="360045"/>
          </a:xfrm>
        </p:grpSpPr>
        <p:sp>
          <p:nvSpPr>
            <p:cNvPr id="12" name="object 12"/>
            <p:cNvSpPr/>
            <p:nvPr/>
          </p:nvSpPr>
          <p:spPr>
            <a:xfrm>
              <a:off x="462661" y="768045"/>
              <a:ext cx="4042410" cy="354330"/>
            </a:xfrm>
            <a:custGeom>
              <a:avLst/>
              <a:gdLst/>
              <a:ahLst/>
              <a:cxnLst/>
              <a:rect l="l" t="t" r="r" b="b"/>
              <a:pathLst>
                <a:path w="4042410" h="354330">
                  <a:moveTo>
                    <a:pt x="4042155" y="0"/>
                  </a:moveTo>
                  <a:lnTo>
                    <a:pt x="0" y="0"/>
                  </a:lnTo>
                  <a:lnTo>
                    <a:pt x="0" y="353872"/>
                  </a:lnTo>
                  <a:lnTo>
                    <a:pt x="4042155" y="353872"/>
                  </a:lnTo>
                  <a:lnTo>
                    <a:pt x="4042155" y="0"/>
                  </a:lnTo>
                  <a:close/>
                </a:path>
              </a:pathLst>
            </a:custGeom>
            <a:solidFill>
              <a:srgbClr val="2C74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21865" y="886904"/>
              <a:ext cx="523506" cy="104838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510912" y="768045"/>
              <a:ext cx="2784475" cy="354330"/>
            </a:xfrm>
            <a:custGeom>
              <a:avLst/>
              <a:gdLst/>
              <a:ahLst/>
              <a:cxnLst/>
              <a:rect l="l" t="t" r="r" b="b"/>
              <a:pathLst>
                <a:path w="2784475" h="354330">
                  <a:moveTo>
                    <a:pt x="2784348" y="0"/>
                  </a:moveTo>
                  <a:lnTo>
                    <a:pt x="0" y="0"/>
                  </a:lnTo>
                  <a:lnTo>
                    <a:pt x="0" y="353872"/>
                  </a:lnTo>
                  <a:lnTo>
                    <a:pt x="2784348" y="353872"/>
                  </a:lnTo>
                  <a:lnTo>
                    <a:pt x="2784348" y="0"/>
                  </a:lnTo>
                  <a:close/>
                </a:path>
              </a:pathLst>
            </a:custGeom>
            <a:solidFill>
              <a:srgbClr val="2C74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59043" y="886904"/>
              <a:ext cx="686688" cy="104838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456565" y="761999"/>
              <a:ext cx="6845300" cy="360045"/>
            </a:xfrm>
            <a:custGeom>
              <a:avLst/>
              <a:gdLst/>
              <a:ahLst/>
              <a:cxnLst/>
              <a:rect l="l" t="t" r="r" b="b"/>
              <a:pathLst>
                <a:path w="6845300" h="360044">
                  <a:moveTo>
                    <a:pt x="6838696" y="0"/>
                  </a:moveTo>
                  <a:lnTo>
                    <a:pt x="0" y="0"/>
                  </a:lnTo>
                  <a:lnTo>
                    <a:pt x="0" y="6350"/>
                  </a:lnTo>
                  <a:lnTo>
                    <a:pt x="0" y="359410"/>
                  </a:lnTo>
                  <a:lnTo>
                    <a:pt x="6096" y="359410"/>
                  </a:lnTo>
                  <a:lnTo>
                    <a:pt x="6096" y="6350"/>
                  </a:lnTo>
                  <a:lnTo>
                    <a:pt x="4048252" y="6350"/>
                  </a:lnTo>
                  <a:lnTo>
                    <a:pt x="4048252" y="359410"/>
                  </a:lnTo>
                  <a:lnTo>
                    <a:pt x="4054348" y="359410"/>
                  </a:lnTo>
                  <a:lnTo>
                    <a:pt x="4054348" y="6350"/>
                  </a:lnTo>
                  <a:lnTo>
                    <a:pt x="6838696" y="6350"/>
                  </a:lnTo>
                  <a:lnTo>
                    <a:pt x="6838696" y="0"/>
                  </a:lnTo>
                  <a:close/>
                </a:path>
                <a:path w="6845300" h="360044">
                  <a:moveTo>
                    <a:pt x="6844919" y="0"/>
                  </a:moveTo>
                  <a:lnTo>
                    <a:pt x="6838823" y="0"/>
                  </a:lnTo>
                  <a:lnTo>
                    <a:pt x="6838823" y="359918"/>
                  </a:lnTo>
                  <a:lnTo>
                    <a:pt x="6844919" y="359918"/>
                  </a:lnTo>
                  <a:lnTo>
                    <a:pt x="68449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3101340" y="2998089"/>
            <a:ext cx="7178040" cy="2089150"/>
            <a:chOff x="281940" y="2998089"/>
            <a:chExt cx="7178040" cy="2089150"/>
          </a:xfrm>
        </p:grpSpPr>
        <p:sp>
          <p:nvSpPr>
            <p:cNvPr id="18" name="object 18"/>
            <p:cNvSpPr/>
            <p:nvPr/>
          </p:nvSpPr>
          <p:spPr>
            <a:xfrm>
              <a:off x="456565" y="2998088"/>
              <a:ext cx="6845300" cy="592455"/>
            </a:xfrm>
            <a:custGeom>
              <a:avLst/>
              <a:gdLst/>
              <a:ahLst/>
              <a:cxnLst/>
              <a:rect l="l" t="t" r="r" b="b"/>
              <a:pathLst>
                <a:path w="6845300" h="592454">
                  <a:moveTo>
                    <a:pt x="6838696" y="585851"/>
                  </a:moveTo>
                  <a:lnTo>
                    <a:pt x="4054348" y="585851"/>
                  </a:lnTo>
                  <a:lnTo>
                    <a:pt x="4054348" y="381"/>
                  </a:lnTo>
                  <a:lnTo>
                    <a:pt x="4048252" y="381"/>
                  </a:lnTo>
                  <a:lnTo>
                    <a:pt x="4048252" y="585851"/>
                  </a:lnTo>
                  <a:lnTo>
                    <a:pt x="6096" y="585851"/>
                  </a:lnTo>
                  <a:lnTo>
                    <a:pt x="6096" y="381"/>
                  </a:lnTo>
                  <a:lnTo>
                    <a:pt x="0" y="381"/>
                  </a:lnTo>
                  <a:lnTo>
                    <a:pt x="0" y="585851"/>
                  </a:lnTo>
                  <a:lnTo>
                    <a:pt x="0" y="592201"/>
                  </a:lnTo>
                  <a:lnTo>
                    <a:pt x="6838696" y="592201"/>
                  </a:lnTo>
                  <a:lnTo>
                    <a:pt x="6838696" y="585851"/>
                  </a:lnTo>
                  <a:close/>
                </a:path>
                <a:path w="6845300" h="592454">
                  <a:moveTo>
                    <a:pt x="6844919" y="0"/>
                  </a:moveTo>
                  <a:lnTo>
                    <a:pt x="6838823" y="0"/>
                  </a:lnTo>
                  <a:lnTo>
                    <a:pt x="6838823" y="591566"/>
                  </a:lnTo>
                  <a:lnTo>
                    <a:pt x="6844919" y="591566"/>
                  </a:lnTo>
                  <a:lnTo>
                    <a:pt x="68449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85127" y="3663949"/>
              <a:ext cx="7171690" cy="1419860"/>
            </a:xfrm>
            <a:custGeom>
              <a:avLst/>
              <a:gdLst/>
              <a:ahLst/>
              <a:cxnLst/>
              <a:rect l="l" t="t" r="r" b="b"/>
              <a:pathLst>
                <a:path w="7171690" h="1419860">
                  <a:moveTo>
                    <a:pt x="7171677" y="0"/>
                  </a:moveTo>
                  <a:lnTo>
                    <a:pt x="7164184" y="36830"/>
                  </a:lnTo>
                  <a:lnTo>
                    <a:pt x="7143991" y="66929"/>
                  </a:lnTo>
                  <a:lnTo>
                    <a:pt x="7113892" y="87249"/>
                  </a:lnTo>
                  <a:lnTo>
                    <a:pt x="7077062" y="94742"/>
                  </a:lnTo>
                  <a:lnTo>
                    <a:pt x="7077062" y="47371"/>
                  </a:lnTo>
                  <a:lnTo>
                    <a:pt x="7077062" y="0"/>
                  </a:lnTo>
                  <a:lnTo>
                    <a:pt x="7073379" y="18415"/>
                  </a:lnTo>
                  <a:lnTo>
                    <a:pt x="7063219" y="33528"/>
                  </a:lnTo>
                  <a:lnTo>
                    <a:pt x="7048106" y="43688"/>
                  </a:lnTo>
                  <a:lnTo>
                    <a:pt x="7029691" y="47371"/>
                  </a:lnTo>
                  <a:lnTo>
                    <a:pt x="7011276" y="43688"/>
                  </a:lnTo>
                  <a:lnTo>
                    <a:pt x="6996163" y="33528"/>
                  </a:lnTo>
                  <a:lnTo>
                    <a:pt x="6986130" y="18415"/>
                  </a:lnTo>
                  <a:lnTo>
                    <a:pt x="6982320" y="0"/>
                  </a:lnTo>
                  <a:lnTo>
                    <a:pt x="6982320" y="94742"/>
                  </a:lnTo>
                  <a:lnTo>
                    <a:pt x="189293" y="94742"/>
                  </a:lnTo>
                  <a:lnTo>
                    <a:pt x="189293" y="189357"/>
                  </a:lnTo>
                  <a:lnTo>
                    <a:pt x="181864" y="226187"/>
                  </a:lnTo>
                  <a:lnTo>
                    <a:pt x="161582" y="256286"/>
                  </a:lnTo>
                  <a:lnTo>
                    <a:pt x="131483" y="276606"/>
                  </a:lnTo>
                  <a:lnTo>
                    <a:pt x="94640" y="283972"/>
                  </a:lnTo>
                  <a:lnTo>
                    <a:pt x="94640" y="189357"/>
                  </a:lnTo>
                  <a:lnTo>
                    <a:pt x="98361" y="170942"/>
                  </a:lnTo>
                  <a:lnTo>
                    <a:pt x="108508" y="155829"/>
                  </a:lnTo>
                  <a:lnTo>
                    <a:pt x="123545" y="145669"/>
                  </a:lnTo>
                  <a:lnTo>
                    <a:pt x="141973" y="141986"/>
                  </a:lnTo>
                  <a:lnTo>
                    <a:pt x="160388" y="145669"/>
                  </a:lnTo>
                  <a:lnTo>
                    <a:pt x="175437" y="155829"/>
                  </a:lnTo>
                  <a:lnTo>
                    <a:pt x="185585" y="170942"/>
                  </a:lnTo>
                  <a:lnTo>
                    <a:pt x="189293" y="189357"/>
                  </a:lnTo>
                  <a:lnTo>
                    <a:pt x="189293" y="94742"/>
                  </a:lnTo>
                  <a:lnTo>
                    <a:pt x="94640" y="94742"/>
                  </a:lnTo>
                  <a:lnTo>
                    <a:pt x="57797" y="102108"/>
                  </a:lnTo>
                  <a:lnTo>
                    <a:pt x="27724" y="122428"/>
                  </a:lnTo>
                  <a:lnTo>
                    <a:pt x="7429" y="152527"/>
                  </a:lnTo>
                  <a:lnTo>
                    <a:pt x="0" y="189357"/>
                  </a:lnTo>
                  <a:lnTo>
                    <a:pt x="0" y="1325245"/>
                  </a:lnTo>
                  <a:lnTo>
                    <a:pt x="7429" y="1362075"/>
                  </a:lnTo>
                  <a:lnTo>
                    <a:pt x="27724" y="1392174"/>
                  </a:lnTo>
                  <a:lnTo>
                    <a:pt x="57797" y="1412367"/>
                  </a:lnTo>
                  <a:lnTo>
                    <a:pt x="94640" y="1419860"/>
                  </a:lnTo>
                  <a:lnTo>
                    <a:pt x="131483" y="1412367"/>
                  </a:lnTo>
                  <a:lnTo>
                    <a:pt x="161582" y="1392174"/>
                  </a:lnTo>
                  <a:lnTo>
                    <a:pt x="181864" y="1362075"/>
                  </a:lnTo>
                  <a:lnTo>
                    <a:pt x="189293" y="1325245"/>
                  </a:lnTo>
                  <a:lnTo>
                    <a:pt x="189293" y="1230503"/>
                  </a:lnTo>
                  <a:lnTo>
                    <a:pt x="7077062" y="1230503"/>
                  </a:lnTo>
                  <a:lnTo>
                    <a:pt x="7113892" y="1223137"/>
                  </a:lnTo>
                  <a:lnTo>
                    <a:pt x="7143991" y="1202817"/>
                  </a:lnTo>
                  <a:lnTo>
                    <a:pt x="7164184" y="1172718"/>
                  </a:lnTo>
                  <a:lnTo>
                    <a:pt x="7171677" y="1135888"/>
                  </a:lnTo>
                  <a:lnTo>
                    <a:pt x="7171677" y="283972"/>
                  </a:lnTo>
                  <a:lnTo>
                    <a:pt x="7171677" y="141986"/>
                  </a:lnTo>
                  <a:lnTo>
                    <a:pt x="7171677" y="0"/>
                  </a:lnTo>
                  <a:close/>
                </a:path>
              </a:pathLst>
            </a:custGeom>
            <a:solidFill>
              <a:srgbClr val="FFE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79768" y="3805936"/>
              <a:ext cx="94653" cy="141986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7267448" y="3569334"/>
              <a:ext cx="189865" cy="189865"/>
            </a:xfrm>
            <a:custGeom>
              <a:avLst/>
              <a:gdLst/>
              <a:ahLst/>
              <a:cxnLst/>
              <a:rect l="l" t="t" r="r" b="b"/>
              <a:pathLst>
                <a:path w="189865" h="189864">
                  <a:moveTo>
                    <a:pt x="189357" y="94615"/>
                  </a:moveTo>
                  <a:lnTo>
                    <a:pt x="181864" y="57785"/>
                  </a:lnTo>
                  <a:lnTo>
                    <a:pt x="161671" y="27686"/>
                  </a:lnTo>
                  <a:lnTo>
                    <a:pt x="131572" y="7493"/>
                  </a:lnTo>
                  <a:lnTo>
                    <a:pt x="94742" y="0"/>
                  </a:lnTo>
                  <a:lnTo>
                    <a:pt x="57912" y="7493"/>
                  </a:lnTo>
                  <a:lnTo>
                    <a:pt x="27813" y="27686"/>
                  </a:lnTo>
                  <a:lnTo>
                    <a:pt x="7493" y="57785"/>
                  </a:lnTo>
                  <a:lnTo>
                    <a:pt x="0" y="94615"/>
                  </a:lnTo>
                  <a:lnTo>
                    <a:pt x="3810" y="113030"/>
                  </a:lnTo>
                  <a:lnTo>
                    <a:pt x="13843" y="128143"/>
                  </a:lnTo>
                  <a:lnTo>
                    <a:pt x="28956" y="138303"/>
                  </a:lnTo>
                  <a:lnTo>
                    <a:pt x="47371" y="141986"/>
                  </a:lnTo>
                  <a:lnTo>
                    <a:pt x="65786" y="138303"/>
                  </a:lnTo>
                  <a:lnTo>
                    <a:pt x="80899" y="128143"/>
                  </a:lnTo>
                  <a:lnTo>
                    <a:pt x="91059" y="113030"/>
                  </a:lnTo>
                  <a:lnTo>
                    <a:pt x="94742" y="94615"/>
                  </a:lnTo>
                  <a:lnTo>
                    <a:pt x="94742" y="189357"/>
                  </a:lnTo>
                  <a:lnTo>
                    <a:pt x="131572" y="181864"/>
                  </a:lnTo>
                  <a:lnTo>
                    <a:pt x="161671" y="161544"/>
                  </a:lnTo>
                  <a:lnTo>
                    <a:pt x="181864" y="131445"/>
                  </a:lnTo>
                  <a:lnTo>
                    <a:pt x="189357" y="94615"/>
                  </a:lnTo>
                  <a:close/>
                </a:path>
              </a:pathLst>
            </a:custGeom>
            <a:solidFill>
              <a:srgbClr val="CDB8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85115" y="3569335"/>
              <a:ext cx="7171690" cy="1514475"/>
            </a:xfrm>
            <a:custGeom>
              <a:avLst/>
              <a:gdLst/>
              <a:ahLst/>
              <a:cxnLst/>
              <a:rect l="l" t="t" r="r" b="b"/>
              <a:pathLst>
                <a:path w="7171690" h="1514475">
                  <a:moveTo>
                    <a:pt x="12" y="283972"/>
                  </a:moveTo>
                  <a:lnTo>
                    <a:pt x="7454" y="247141"/>
                  </a:lnTo>
                  <a:lnTo>
                    <a:pt x="27736" y="217042"/>
                  </a:lnTo>
                  <a:lnTo>
                    <a:pt x="57823" y="196723"/>
                  </a:lnTo>
                  <a:lnTo>
                    <a:pt x="94653" y="189356"/>
                  </a:lnTo>
                  <a:lnTo>
                    <a:pt x="6982333" y="189356"/>
                  </a:lnTo>
                  <a:lnTo>
                    <a:pt x="6982333" y="94614"/>
                  </a:lnTo>
                  <a:lnTo>
                    <a:pt x="6989826" y="57785"/>
                  </a:lnTo>
                  <a:lnTo>
                    <a:pt x="7010145" y="27686"/>
                  </a:lnTo>
                  <a:lnTo>
                    <a:pt x="7040244" y="7492"/>
                  </a:lnTo>
                  <a:lnTo>
                    <a:pt x="7077075" y="0"/>
                  </a:lnTo>
                  <a:lnTo>
                    <a:pt x="7113905" y="7492"/>
                  </a:lnTo>
                  <a:lnTo>
                    <a:pt x="7144004" y="27686"/>
                  </a:lnTo>
                  <a:lnTo>
                    <a:pt x="7164196" y="57785"/>
                  </a:lnTo>
                  <a:lnTo>
                    <a:pt x="7171689" y="94614"/>
                  </a:lnTo>
                  <a:lnTo>
                    <a:pt x="7171689" y="1230502"/>
                  </a:lnTo>
                  <a:lnTo>
                    <a:pt x="7164196" y="1267332"/>
                  </a:lnTo>
                  <a:lnTo>
                    <a:pt x="7144004" y="1297431"/>
                  </a:lnTo>
                  <a:lnTo>
                    <a:pt x="7113905" y="1317752"/>
                  </a:lnTo>
                  <a:lnTo>
                    <a:pt x="7077075" y="1325117"/>
                  </a:lnTo>
                  <a:lnTo>
                    <a:pt x="189306" y="1325117"/>
                  </a:lnTo>
                  <a:lnTo>
                    <a:pt x="189306" y="1419860"/>
                  </a:lnTo>
                  <a:lnTo>
                    <a:pt x="181864" y="1456689"/>
                  </a:lnTo>
                  <a:lnTo>
                    <a:pt x="161582" y="1486789"/>
                  </a:lnTo>
                  <a:lnTo>
                    <a:pt x="131495" y="1506981"/>
                  </a:lnTo>
                  <a:lnTo>
                    <a:pt x="94653" y="1514475"/>
                  </a:lnTo>
                  <a:lnTo>
                    <a:pt x="57810" y="1506981"/>
                  </a:lnTo>
                  <a:lnTo>
                    <a:pt x="27724" y="1486789"/>
                  </a:lnTo>
                  <a:lnTo>
                    <a:pt x="7442" y="1456689"/>
                  </a:lnTo>
                  <a:lnTo>
                    <a:pt x="0" y="1419860"/>
                  </a:lnTo>
                  <a:lnTo>
                    <a:pt x="12" y="283972"/>
                  </a:lnTo>
                  <a:close/>
                </a:path>
              </a:pathLst>
            </a:custGeom>
            <a:ln w="6350">
              <a:solidFill>
                <a:srgbClr val="44526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264272" y="3660776"/>
              <a:ext cx="195694" cy="101090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81952" y="3802761"/>
              <a:ext cx="195656" cy="148336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474421" y="3853307"/>
              <a:ext cx="0" cy="1041400"/>
            </a:xfrm>
            <a:custGeom>
              <a:avLst/>
              <a:gdLst/>
              <a:ahLst/>
              <a:cxnLst/>
              <a:rect l="l" t="t" r="r" b="b"/>
              <a:pathLst>
                <a:path h="1041400">
                  <a:moveTo>
                    <a:pt x="0" y="0"/>
                  </a:moveTo>
                  <a:lnTo>
                    <a:pt x="0" y="1041145"/>
                  </a:lnTo>
                </a:path>
              </a:pathLst>
            </a:custGeom>
            <a:ln w="6350">
              <a:solidFill>
                <a:srgbClr val="44526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3373933" y="3783330"/>
            <a:ext cx="6581775" cy="103060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ts val="1030"/>
              </a:lnSpc>
              <a:spcBef>
                <a:spcPts val="185"/>
              </a:spcBef>
            </a:pPr>
            <a:r>
              <a:rPr sz="900" b="1" dirty="0">
                <a:latin typeface="Arial"/>
                <a:cs typeface="Arial"/>
              </a:rPr>
              <a:t>Nota: </a:t>
            </a:r>
            <a:r>
              <a:rPr sz="900" dirty="0">
                <a:latin typeface="Microsoft Sans Serif"/>
                <a:cs typeface="Microsoft Sans Serif"/>
              </a:rPr>
              <a:t>La </a:t>
            </a:r>
            <a:r>
              <a:rPr sz="900" spc="-5" dirty="0">
                <a:latin typeface="Microsoft Sans Serif"/>
                <a:cs typeface="Microsoft Sans Serif"/>
              </a:rPr>
              <a:t>duplicación </a:t>
            </a:r>
            <a:r>
              <a:rPr sz="900" dirty="0">
                <a:latin typeface="Microsoft Sans Serif"/>
                <a:cs typeface="Microsoft Sans Serif"/>
              </a:rPr>
              <a:t>de </a:t>
            </a:r>
            <a:r>
              <a:rPr sz="900" spc="-5" dirty="0">
                <a:latin typeface="Microsoft Sans Serif"/>
                <a:cs typeface="Microsoft Sans Serif"/>
              </a:rPr>
              <a:t>consonantes también depende </a:t>
            </a:r>
            <a:r>
              <a:rPr sz="900" dirty="0">
                <a:latin typeface="Microsoft Sans Serif"/>
                <a:cs typeface="Microsoft Sans Serif"/>
              </a:rPr>
              <a:t>de </a:t>
            </a:r>
            <a:r>
              <a:rPr sz="900" spc="5" dirty="0">
                <a:latin typeface="Microsoft Sans Serif"/>
                <a:cs typeface="Microsoft Sans Serif"/>
              </a:rPr>
              <a:t>la </a:t>
            </a:r>
            <a:r>
              <a:rPr sz="900" spc="10" dirty="0">
                <a:latin typeface="Microsoft Sans Serif"/>
                <a:cs typeface="Microsoft Sans Serif"/>
              </a:rPr>
              <a:t>sílaba </a:t>
            </a:r>
            <a:r>
              <a:rPr sz="900" dirty="0">
                <a:latin typeface="Microsoft Sans Serif"/>
                <a:cs typeface="Microsoft Sans Serif"/>
              </a:rPr>
              <a:t>tónica (Sílaba que </a:t>
            </a:r>
            <a:r>
              <a:rPr sz="900" spc="5" dirty="0">
                <a:latin typeface="Microsoft Sans Serif"/>
                <a:cs typeface="Microsoft Sans Serif"/>
              </a:rPr>
              <a:t>se </a:t>
            </a:r>
            <a:r>
              <a:rPr sz="900" spc="-5" dirty="0">
                <a:latin typeface="Microsoft Sans Serif"/>
                <a:cs typeface="Microsoft Sans Serif"/>
              </a:rPr>
              <a:t>pronuncia con </a:t>
            </a:r>
            <a:r>
              <a:rPr sz="900" spc="5" dirty="0">
                <a:latin typeface="Microsoft Sans Serif"/>
                <a:cs typeface="Microsoft Sans Serif"/>
              </a:rPr>
              <a:t>mayor </a:t>
            </a:r>
            <a:r>
              <a:rPr sz="900" spc="-5" dirty="0">
                <a:latin typeface="Microsoft Sans Serif"/>
                <a:cs typeface="Microsoft Sans Serif"/>
              </a:rPr>
              <a:t>intensidad). </a:t>
            </a:r>
            <a:r>
              <a:rPr sz="900" spc="-10" dirty="0">
                <a:latin typeface="Microsoft Sans Serif"/>
                <a:cs typeface="Microsoft Sans Serif"/>
              </a:rPr>
              <a:t>Por </a:t>
            </a:r>
            <a:r>
              <a:rPr sz="900" spc="5" dirty="0">
                <a:latin typeface="Microsoft Sans Serif"/>
                <a:cs typeface="Microsoft Sans Serif"/>
              </a:rPr>
              <a:t>lo </a:t>
            </a:r>
            <a:r>
              <a:rPr sz="900" spc="-225" dirty="0">
                <a:latin typeface="Microsoft Sans Serif"/>
                <a:cs typeface="Microsoft Sans Serif"/>
              </a:rPr>
              <a:t> </a:t>
            </a:r>
            <a:r>
              <a:rPr sz="900" dirty="0">
                <a:latin typeface="Microsoft Sans Serif"/>
                <a:cs typeface="Microsoft Sans Serif"/>
              </a:rPr>
              <a:t>tanto</a:t>
            </a:r>
            <a:r>
              <a:rPr sz="900" spc="2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podemos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duplicar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15" dirty="0">
                <a:latin typeface="Microsoft Sans Serif"/>
                <a:cs typeface="Microsoft Sans Serif"/>
              </a:rPr>
              <a:t>el</a:t>
            </a:r>
            <a:r>
              <a:rPr sz="900" spc="4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último</a:t>
            </a:r>
            <a:r>
              <a:rPr sz="900" spc="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consonante</a:t>
            </a:r>
            <a:r>
              <a:rPr sz="900" dirty="0">
                <a:latin typeface="Microsoft Sans Serif"/>
                <a:cs typeface="Microsoft Sans Serif"/>
              </a:rPr>
              <a:t> de un</a:t>
            </a:r>
            <a:r>
              <a:rPr sz="900" spc="2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verbo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siempre</a:t>
            </a:r>
            <a:r>
              <a:rPr sz="900" spc="5" dirty="0">
                <a:latin typeface="Microsoft Sans Serif"/>
                <a:cs typeface="Microsoft Sans Serif"/>
              </a:rPr>
              <a:t> y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cuando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5" dirty="0">
                <a:latin typeface="Microsoft Sans Serif"/>
                <a:cs typeface="Microsoft Sans Serif"/>
              </a:rPr>
              <a:t>la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5" dirty="0">
                <a:latin typeface="Microsoft Sans Serif"/>
                <a:cs typeface="Microsoft Sans Serif"/>
              </a:rPr>
              <a:t>sílaba</a:t>
            </a:r>
            <a:r>
              <a:rPr sz="900" dirty="0">
                <a:latin typeface="Microsoft Sans Serif"/>
                <a:cs typeface="Microsoft Sans Serif"/>
              </a:rPr>
              <a:t> tónica </a:t>
            </a:r>
            <a:r>
              <a:rPr sz="900" spc="-10" dirty="0">
                <a:latin typeface="Microsoft Sans Serif"/>
                <a:cs typeface="Microsoft Sans Serif"/>
              </a:rPr>
              <a:t>del</a:t>
            </a:r>
            <a:r>
              <a:rPr sz="900" spc="2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verbo</a:t>
            </a:r>
            <a:r>
              <a:rPr sz="900" dirty="0">
                <a:latin typeface="Microsoft Sans Serif"/>
                <a:cs typeface="Microsoft Sans Serif"/>
              </a:rPr>
              <a:t> (monosílabo </a:t>
            </a:r>
            <a:r>
              <a:rPr sz="900" spc="5" dirty="0">
                <a:latin typeface="Microsoft Sans Serif"/>
                <a:cs typeface="Microsoft Sans Serif"/>
              </a:rPr>
              <a:t>o</a:t>
            </a:r>
            <a:r>
              <a:rPr sz="900" dirty="0">
                <a:latin typeface="Microsoft Sans Serif"/>
                <a:cs typeface="Microsoft Sans Serif"/>
              </a:rPr>
              <a:t> no)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se </a:t>
            </a:r>
            <a:r>
              <a:rPr sz="900" spc="-5" dirty="0">
                <a:latin typeface="Microsoft Sans Serif"/>
                <a:cs typeface="Microsoft Sans Serif"/>
              </a:rPr>
              <a:t> encuentre</a:t>
            </a:r>
            <a:r>
              <a:rPr sz="900" spc="-1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al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final.</a:t>
            </a:r>
            <a:r>
              <a:rPr sz="900" spc="15" dirty="0">
                <a:latin typeface="Microsoft Sans Serif"/>
                <a:cs typeface="Microsoft Sans Serif"/>
              </a:rPr>
              <a:t> </a:t>
            </a:r>
            <a:r>
              <a:rPr sz="900" b="1" dirty="0">
                <a:latin typeface="Arial"/>
                <a:cs typeface="Arial"/>
              </a:rPr>
              <a:t>Por</a:t>
            </a:r>
            <a:r>
              <a:rPr sz="900" b="1" spc="-10" dirty="0">
                <a:latin typeface="Arial"/>
                <a:cs typeface="Arial"/>
              </a:rPr>
              <a:t> </a:t>
            </a:r>
            <a:r>
              <a:rPr sz="900" b="1" spc="-5" dirty="0">
                <a:latin typeface="Arial"/>
                <a:cs typeface="Arial"/>
              </a:rPr>
              <a:t>ejemplo:</a:t>
            </a:r>
            <a:endParaRPr sz="900">
              <a:latin typeface="Arial"/>
              <a:cs typeface="Arial"/>
            </a:endParaRPr>
          </a:p>
          <a:p>
            <a:pPr marL="45720">
              <a:spcBef>
                <a:spcPts val="750"/>
              </a:spcBef>
            </a:pPr>
            <a:r>
              <a:rPr sz="900" spc="-5" dirty="0">
                <a:latin typeface="Microsoft Sans Serif"/>
                <a:cs typeface="Microsoft Sans Serif"/>
              </a:rPr>
              <a:t>prefer</a:t>
            </a:r>
            <a:r>
              <a:rPr sz="900" spc="15" dirty="0">
                <a:latin typeface="Microsoft Sans Serif"/>
                <a:cs typeface="Microsoft Sans Serif"/>
              </a:rPr>
              <a:t> </a:t>
            </a:r>
            <a:r>
              <a:rPr sz="900" spc="240" dirty="0">
                <a:latin typeface="Microsoft Sans Serif"/>
                <a:cs typeface="Microsoft Sans Serif"/>
              </a:rPr>
              <a:t>–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preferring</a:t>
            </a:r>
            <a:r>
              <a:rPr sz="900" spc="-10" dirty="0">
                <a:latin typeface="Microsoft Sans Serif"/>
                <a:cs typeface="Microsoft Sans Serif"/>
              </a:rPr>
              <a:t> </a:t>
            </a:r>
            <a:r>
              <a:rPr sz="900" dirty="0">
                <a:latin typeface="Microsoft Sans Serif"/>
                <a:cs typeface="Microsoft Sans Serif"/>
              </a:rPr>
              <a:t>/</a:t>
            </a:r>
            <a:r>
              <a:rPr sz="900" spc="1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begin</a:t>
            </a:r>
            <a:r>
              <a:rPr sz="900" spc="5" dirty="0">
                <a:latin typeface="Microsoft Sans Serif"/>
                <a:cs typeface="Microsoft Sans Serif"/>
              </a:rPr>
              <a:t> </a:t>
            </a:r>
            <a:r>
              <a:rPr sz="900" spc="240" dirty="0">
                <a:latin typeface="Microsoft Sans Serif"/>
                <a:cs typeface="Microsoft Sans Serif"/>
              </a:rPr>
              <a:t>–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beginning</a:t>
            </a:r>
            <a:r>
              <a:rPr sz="900" spc="-1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/forget</a:t>
            </a:r>
            <a:r>
              <a:rPr sz="900" spc="25" dirty="0">
                <a:latin typeface="Microsoft Sans Serif"/>
                <a:cs typeface="Microsoft Sans Serif"/>
              </a:rPr>
              <a:t> </a:t>
            </a:r>
            <a:r>
              <a:rPr sz="900" dirty="0">
                <a:latin typeface="Microsoft Sans Serif"/>
                <a:cs typeface="Microsoft Sans Serif"/>
              </a:rPr>
              <a:t>-</a:t>
            </a:r>
            <a:r>
              <a:rPr sz="900" spc="-10" dirty="0">
                <a:latin typeface="Microsoft Sans Serif"/>
                <a:cs typeface="Microsoft Sans Serif"/>
              </a:rPr>
              <a:t> </a:t>
            </a:r>
            <a:r>
              <a:rPr sz="900" spc="-15" dirty="0">
                <a:latin typeface="Microsoft Sans Serif"/>
                <a:cs typeface="Microsoft Sans Serif"/>
              </a:rPr>
              <a:t>forgetting</a:t>
            </a:r>
            <a:endParaRPr sz="900">
              <a:latin typeface="Microsoft Sans Serif"/>
              <a:cs typeface="Microsoft Sans Serif"/>
            </a:endParaRPr>
          </a:p>
          <a:p>
            <a:pPr marL="12700">
              <a:lnSpc>
                <a:spcPts val="1055"/>
              </a:lnSpc>
              <a:spcBef>
                <a:spcPts val="790"/>
              </a:spcBef>
            </a:pPr>
            <a:r>
              <a:rPr sz="900" dirty="0">
                <a:latin typeface="Microsoft Sans Serif"/>
                <a:cs typeface="Microsoft Sans Serif"/>
              </a:rPr>
              <a:t>Para</a:t>
            </a:r>
            <a:r>
              <a:rPr sz="900" spc="-25" dirty="0">
                <a:latin typeface="Microsoft Sans Serif"/>
                <a:cs typeface="Microsoft Sans Serif"/>
              </a:rPr>
              <a:t> </a:t>
            </a:r>
            <a:r>
              <a:rPr sz="900" spc="5" dirty="0">
                <a:latin typeface="Microsoft Sans Serif"/>
                <a:cs typeface="Microsoft Sans Serif"/>
              </a:rPr>
              <a:t>los</a:t>
            </a:r>
            <a:r>
              <a:rPr sz="900" spc="-20" dirty="0">
                <a:latin typeface="Microsoft Sans Serif"/>
                <a:cs typeface="Microsoft Sans Serif"/>
              </a:rPr>
              <a:t> </a:t>
            </a:r>
            <a:r>
              <a:rPr sz="900" dirty="0">
                <a:latin typeface="Microsoft Sans Serif"/>
                <a:cs typeface="Microsoft Sans Serif"/>
              </a:rPr>
              <a:t>verbos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dirty="0">
                <a:latin typeface="Microsoft Sans Serif"/>
                <a:cs typeface="Microsoft Sans Serif"/>
              </a:rPr>
              <a:t>que </a:t>
            </a:r>
            <a:r>
              <a:rPr sz="900" spc="5" dirty="0">
                <a:latin typeface="Microsoft Sans Serif"/>
                <a:cs typeface="Microsoft Sans Serif"/>
              </a:rPr>
              <a:t>no </a:t>
            </a:r>
            <a:r>
              <a:rPr sz="900" spc="-5" dirty="0">
                <a:latin typeface="Microsoft Sans Serif"/>
                <a:cs typeface="Microsoft Sans Serif"/>
              </a:rPr>
              <a:t>cumplen</a:t>
            </a:r>
            <a:r>
              <a:rPr sz="900" spc="5" dirty="0">
                <a:latin typeface="Microsoft Sans Serif"/>
                <a:cs typeface="Microsoft Sans Serif"/>
              </a:rPr>
              <a:t> la</a:t>
            </a:r>
            <a:r>
              <a:rPr sz="900" spc="-25" dirty="0">
                <a:latin typeface="Microsoft Sans Serif"/>
                <a:cs typeface="Microsoft Sans Serif"/>
              </a:rPr>
              <a:t> </a:t>
            </a:r>
            <a:r>
              <a:rPr sz="900" dirty="0">
                <a:latin typeface="Microsoft Sans Serif"/>
                <a:cs typeface="Microsoft Sans Serif"/>
              </a:rPr>
              <a:t>regla</a:t>
            </a:r>
            <a:r>
              <a:rPr sz="900" spc="5" dirty="0">
                <a:latin typeface="Microsoft Sans Serif"/>
                <a:cs typeface="Microsoft Sans Serif"/>
              </a:rPr>
              <a:t> de</a:t>
            </a:r>
            <a:r>
              <a:rPr sz="900" spc="-25" dirty="0">
                <a:latin typeface="Microsoft Sans Serif"/>
                <a:cs typeface="Microsoft Sans Serif"/>
              </a:rPr>
              <a:t> </a:t>
            </a:r>
            <a:r>
              <a:rPr sz="900" spc="5" dirty="0">
                <a:latin typeface="Microsoft Sans Serif"/>
                <a:cs typeface="Microsoft Sans Serif"/>
              </a:rPr>
              <a:t>la</a:t>
            </a:r>
            <a:r>
              <a:rPr sz="900" spc="-20" dirty="0">
                <a:latin typeface="Microsoft Sans Serif"/>
                <a:cs typeface="Microsoft Sans Serif"/>
              </a:rPr>
              <a:t> </a:t>
            </a:r>
            <a:r>
              <a:rPr sz="900" spc="5" dirty="0">
                <a:latin typeface="Microsoft Sans Serif"/>
                <a:cs typeface="Microsoft Sans Serif"/>
              </a:rPr>
              <a:t>sílaba</a:t>
            </a:r>
            <a:r>
              <a:rPr sz="900" spc="-2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tónica,</a:t>
            </a:r>
            <a:r>
              <a:rPr sz="900" spc="-10" dirty="0">
                <a:latin typeface="Microsoft Sans Serif"/>
                <a:cs typeface="Microsoft Sans Serif"/>
              </a:rPr>
              <a:t> no</a:t>
            </a:r>
            <a:r>
              <a:rPr sz="900" spc="30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es</a:t>
            </a:r>
            <a:r>
              <a:rPr sz="900" spc="2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posible</a:t>
            </a:r>
            <a:r>
              <a:rPr sz="900" spc="-15" dirty="0">
                <a:latin typeface="Microsoft Sans Serif"/>
                <a:cs typeface="Microsoft Sans Serif"/>
              </a:rPr>
              <a:t> </a:t>
            </a:r>
            <a:r>
              <a:rPr sz="900" spc="5" dirty="0">
                <a:latin typeface="Microsoft Sans Serif"/>
                <a:cs typeface="Microsoft Sans Serif"/>
              </a:rPr>
              <a:t>la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duplicación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5" dirty="0">
                <a:latin typeface="Microsoft Sans Serif"/>
                <a:cs typeface="Microsoft Sans Serif"/>
              </a:rPr>
              <a:t>de</a:t>
            </a:r>
            <a:r>
              <a:rPr sz="900" spc="-25" dirty="0">
                <a:latin typeface="Microsoft Sans Serif"/>
                <a:cs typeface="Microsoft Sans Serif"/>
              </a:rPr>
              <a:t> </a:t>
            </a:r>
            <a:r>
              <a:rPr sz="900" spc="5" dirty="0">
                <a:latin typeface="Microsoft Sans Serif"/>
                <a:cs typeface="Microsoft Sans Serif"/>
              </a:rPr>
              <a:t>la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última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consonante.</a:t>
            </a:r>
            <a:r>
              <a:rPr sz="900" spc="15" dirty="0">
                <a:latin typeface="Microsoft Sans Serif"/>
                <a:cs typeface="Microsoft Sans Serif"/>
              </a:rPr>
              <a:t> </a:t>
            </a:r>
            <a:r>
              <a:rPr sz="900" dirty="0">
                <a:latin typeface="Microsoft Sans Serif"/>
                <a:cs typeface="Microsoft Sans Serif"/>
              </a:rPr>
              <a:t>P</a:t>
            </a:r>
            <a:r>
              <a:rPr sz="900" b="1" dirty="0">
                <a:latin typeface="Arial"/>
                <a:cs typeface="Arial"/>
              </a:rPr>
              <a:t>or</a:t>
            </a:r>
            <a:r>
              <a:rPr sz="900" b="1" spc="-20" dirty="0">
                <a:latin typeface="Arial"/>
                <a:cs typeface="Arial"/>
              </a:rPr>
              <a:t> </a:t>
            </a:r>
            <a:r>
              <a:rPr sz="900" b="1" spc="-15" dirty="0">
                <a:latin typeface="Arial"/>
                <a:cs typeface="Arial"/>
              </a:rPr>
              <a:t>ejemplo: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1055"/>
              </a:lnSpc>
            </a:pPr>
            <a:r>
              <a:rPr sz="900" spc="-5" dirty="0">
                <a:latin typeface="Microsoft Sans Serif"/>
                <a:cs typeface="Microsoft Sans Serif"/>
              </a:rPr>
              <a:t>happen</a:t>
            </a:r>
            <a:r>
              <a:rPr sz="900" spc="20" dirty="0">
                <a:latin typeface="Microsoft Sans Serif"/>
                <a:cs typeface="Microsoft Sans Serif"/>
              </a:rPr>
              <a:t> </a:t>
            </a:r>
            <a:r>
              <a:rPr sz="900" spc="240" dirty="0">
                <a:latin typeface="Microsoft Sans Serif"/>
                <a:cs typeface="Microsoft Sans Serif"/>
              </a:rPr>
              <a:t>–</a:t>
            </a:r>
            <a:r>
              <a:rPr sz="900" spc="-5" dirty="0">
                <a:latin typeface="Microsoft Sans Serif"/>
                <a:cs typeface="Microsoft Sans Serif"/>
              </a:rPr>
              <a:t> happening/</a:t>
            </a:r>
            <a:r>
              <a:rPr sz="900" spc="-3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listen</a:t>
            </a:r>
            <a:r>
              <a:rPr sz="900" spc="25" dirty="0">
                <a:latin typeface="Microsoft Sans Serif"/>
                <a:cs typeface="Microsoft Sans Serif"/>
              </a:rPr>
              <a:t> </a:t>
            </a:r>
            <a:r>
              <a:rPr sz="900" dirty="0">
                <a:latin typeface="Microsoft Sans Serif"/>
                <a:cs typeface="Microsoft Sans Serif"/>
              </a:rPr>
              <a:t>-</a:t>
            </a:r>
            <a:r>
              <a:rPr sz="900" spc="-40" dirty="0">
                <a:latin typeface="Microsoft Sans Serif"/>
                <a:cs typeface="Microsoft Sans Serif"/>
              </a:rPr>
              <a:t> </a:t>
            </a:r>
            <a:r>
              <a:rPr sz="900" spc="-15" dirty="0">
                <a:latin typeface="Microsoft Sans Serif"/>
                <a:cs typeface="Microsoft Sans Serif"/>
              </a:rPr>
              <a:t>listening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330377" y="2975229"/>
            <a:ext cx="2784475" cy="61531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65405" marR="1677035">
              <a:lnSpc>
                <a:spcPct val="95300"/>
              </a:lnSpc>
              <a:spcBef>
                <a:spcPts val="165"/>
              </a:spcBef>
              <a:tabLst>
                <a:tab pos="605155" algn="l"/>
              </a:tabLst>
            </a:pPr>
            <a:r>
              <a:rPr sz="1000" dirty="0">
                <a:solidFill>
                  <a:srgbClr val="424242"/>
                </a:solidFill>
                <a:latin typeface="Microsoft Sans Serif"/>
                <a:cs typeface="Microsoft Sans Serif"/>
              </a:rPr>
              <a:t>Die</a:t>
            </a:r>
            <a:r>
              <a:rPr sz="1000" spc="210" dirty="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latin typeface="Microsoft Sans Serif"/>
                <a:cs typeface="Microsoft Sans Serif"/>
              </a:rPr>
              <a:t>→	</a:t>
            </a:r>
            <a:r>
              <a:rPr sz="1000" spc="-10" dirty="0">
                <a:solidFill>
                  <a:srgbClr val="424242"/>
                </a:solidFill>
                <a:latin typeface="Microsoft Sans Serif"/>
                <a:cs typeface="Microsoft Sans Serif"/>
              </a:rPr>
              <a:t>Dying </a:t>
            </a:r>
            <a:r>
              <a:rPr sz="1000" spc="-5" dirty="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424242"/>
                </a:solidFill>
                <a:latin typeface="Microsoft Sans Serif"/>
                <a:cs typeface="Microsoft Sans Serif"/>
              </a:rPr>
              <a:t>(morir)</a:t>
            </a:r>
            <a:r>
              <a:rPr sz="1000" spc="10" dirty="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sz="1000" spc="-5" dirty="0">
                <a:solidFill>
                  <a:srgbClr val="424242"/>
                </a:solidFill>
                <a:latin typeface="Microsoft Sans Serif"/>
                <a:cs typeface="Microsoft Sans Serif"/>
              </a:rPr>
              <a:t>(muriendo) </a:t>
            </a:r>
            <a:r>
              <a:rPr sz="1000" spc="-250" dirty="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424242"/>
                </a:solidFill>
                <a:latin typeface="Microsoft Sans Serif"/>
                <a:cs typeface="Microsoft Sans Serif"/>
              </a:rPr>
              <a:t>See</a:t>
            </a:r>
            <a:r>
              <a:rPr sz="1000" spc="204" dirty="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latin typeface="Microsoft Sans Serif"/>
                <a:cs typeface="Microsoft Sans Serif"/>
              </a:rPr>
              <a:t>→	</a:t>
            </a:r>
            <a:r>
              <a:rPr sz="1000" spc="-10" dirty="0">
                <a:solidFill>
                  <a:srgbClr val="424242"/>
                </a:solidFill>
                <a:latin typeface="Microsoft Sans Serif"/>
                <a:cs typeface="Microsoft Sans Serif"/>
              </a:rPr>
              <a:t>Seeing </a:t>
            </a:r>
            <a:r>
              <a:rPr sz="1000" spc="-5" dirty="0">
                <a:solidFill>
                  <a:srgbClr val="424242"/>
                </a:solidFill>
                <a:latin typeface="Microsoft Sans Serif"/>
                <a:cs typeface="Microsoft Sans Serif"/>
              </a:rPr>
              <a:t> (ver)	</a:t>
            </a:r>
            <a:r>
              <a:rPr sz="1000" spc="-10" dirty="0">
                <a:solidFill>
                  <a:srgbClr val="424242"/>
                </a:solidFill>
                <a:latin typeface="Microsoft Sans Serif"/>
                <a:cs typeface="Microsoft Sans Serif"/>
              </a:rPr>
              <a:t>(viendo)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282061" y="2981326"/>
            <a:ext cx="4042410" cy="487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4769" marR="309880">
              <a:lnSpc>
                <a:spcPct val="101000"/>
              </a:lnSpc>
              <a:spcBef>
                <a:spcPts val="95"/>
              </a:spcBef>
            </a:pPr>
            <a:r>
              <a:rPr sz="1000" b="1" spc="5" dirty="0">
                <a:latin typeface="Arial"/>
                <a:cs typeface="Arial"/>
              </a:rPr>
              <a:t>Los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verbos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spc="5" dirty="0">
                <a:latin typeface="Arial"/>
                <a:cs typeface="Arial"/>
              </a:rPr>
              <a:t>que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terminan</a:t>
            </a:r>
            <a:r>
              <a:rPr sz="1000" b="1" spc="15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en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“ie”</a:t>
            </a:r>
            <a:r>
              <a:rPr sz="1000" spc="-5" dirty="0">
                <a:latin typeface="Microsoft Sans Serif"/>
                <a:cs typeface="Microsoft Sans Serif"/>
              </a:rPr>
              <a:t>,</a:t>
            </a:r>
            <a:r>
              <a:rPr sz="1000" spc="3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se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les</a:t>
            </a:r>
            <a:r>
              <a:rPr sz="1000" spc="-5" dirty="0">
                <a:latin typeface="Microsoft Sans Serif"/>
                <a:cs typeface="Microsoft Sans Serif"/>
              </a:rPr>
              <a:t> cambia</a:t>
            </a:r>
            <a:r>
              <a:rPr sz="1000" spc="1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por una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"y" 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seguido</a:t>
            </a:r>
            <a:r>
              <a:rPr sz="1000" spc="-1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por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"ing",</a:t>
            </a:r>
            <a:r>
              <a:rPr sz="1000" spc="-2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mientras</a:t>
            </a:r>
            <a:r>
              <a:rPr sz="1000" spc="-2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los</a:t>
            </a:r>
            <a:r>
              <a:rPr sz="1000" spc="-5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verbos</a:t>
            </a:r>
            <a:r>
              <a:rPr sz="1000" spc="-3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que</a:t>
            </a:r>
            <a:r>
              <a:rPr sz="1000" spc="-1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terminan en</a:t>
            </a:r>
            <a:r>
              <a:rPr sz="1000" spc="-15" dirty="0">
                <a:latin typeface="Microsoft Sans Serif"/>
                <a:cs typeface="Microsoft Sans Serif"/>
              </a:rPr>
              <a:t> </a:t>
            </a:r>
            <a:r>
              <a:rPr sz="1000" b="1" dirty="0">
                <a:latin typeface="Arial"/>
                <a:cs typeface="Arial"/>
              </a:rPr>
              <a:t>cualquier </a:t>
            </a:r>
            <a:r>
              <a:rPr sz="1000" b="1" spc="-265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vocal</a:t>
            </a:r>
            <a:r>
              <a:rPr sz="1000" b="1" spc="10" dirty="0">
                <a:latin typeface="Arial"/>
                <a:cs typeface="Arial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solo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se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añade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ing.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327329" y="2403793"/>
            <a:ext cx="2790825" cy="615553"/>
          </a:xfrm>
          <a:prstGeom prst="rect">
            <a:avLst/>
          </a:prstGeom>
          <a:ln w="609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8580">
              <a:lnSpc>
                <a:spcPts val="1125"/>
              </a:lnSpc>
              <a:tabLst>
                <a:tab pos="696595" algn="l"/>
              </a:tabLst>
            </a:pPr>
            <a:r>
              <a:rPr sz="1000" spc="-5" dirty="0">
                <a:solidFill>
                  <a:srgbClr val="424242"/>
                </a:solidFill>
                <a:latin typeface="Microsoft Sans Serif"/>
                <a:cs typeface="Microsoft Sans Serif"/>
              </a:rPr>
              <a:t>Swim</a:t>
            </a:r>
            <a:r>
              <a:rPr sz="1000" spc="215" dirty="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sz="1000" spc="10" dirty="0">
                <a:latin typeface="Microsoft Sans Serif"/>
                <a:cs typeface="Microsoft Sans Serif"/>
              </a:rPr>
              <a:t>→	</a:t>
            </a:r>
            <a:r>
              <a:rPr sz="1000" spc="-10" dirty="0">
                <a:solidFill>
                  <a:srgbClr val="424242"/>
                </a:solidFill>
                <a:latin typeface="Microsoft Sans Serif"/>
                <a:cs typeface="Microsoft Sans Serif"/>
              </a:rPr>
              <a:t>Swimming</a:t>
            </a:r>
            <a:endParaRPr sz="1000">
              <a:latin typeface="Microsoft Sans Serif"/>
              <a:cs typeface="Microsoft Sans Serif"/>
            </a:endParaRPr>
          </a:p>
          <a:p>
            <a:pPr marL="68580" marR="1451610">
              <a:lnSpc>
                <a:spcPts val="1150"/>
              </a:lnSpc>
              <a:spcBef>
                <a:spcPts val="55"/>
              </a:spcBef>
              <a:tabLst>
                <a:tab pos="617220" algn="l"/>
                <a:tab pos="638810" algn="l"/>
                <a:tab pos="760730" algn="l"/>
              </a:tabLst>
            </a:pPr>
            <a:r>
              <a:rPr sz="1000" dirty="0">
                <a:solidFill>
                  <a:srgbClr val="424242"/>
                </a:solidFill>
                <a:latin typeface="Microsoft Sans Serif"/>
                <a:cs typeface="Microsoft Sans Serif"/>
              </a:rPr>
              <a:t>(</a:t>
            </a:r>
            <a:r>
              <a:rPr sz="1000" spc="-10" dirty="0">
                <a:solidFill>
                  <a:srgbClr val="424242"/>
                </a:solidFill>
                <a:latin typeface="Microsoft Sans Serif"/>
                <a:cs typeface="Microsoft Sans Serif"/>
              </a:rPr>
              <a:t>na</a:t>
            </a:r>
            <a:r>
              <a:rPr sz="1000" spc="-35" dirty="0">
                <a:solidFill>
                  <a:srgbClr val="424242"/>
                </a:solidFill>
                <a:latin typeface="Microsoft Sans Serif"/>
                <a:cs typeface="Microsoft Sans Serif"/>
              </a:rPr>
              <a:t>d</a:t>
            </a:r>
            <a:r>
              <a:rPr sz="1000" spc="-10" dirty="0">
                <a:solidFill>
                  <a:srgbClr val="424242"/>
                </a:solidFill>
                <a:latin typeface="Microsoft Sans Serif"/>
                <a:cs typeface="Microsoft Sans Serif"/>
              </a:rPr>
              <a:t>a</a:t>
            </a:r>
            <a:r>
              <a:rPr sz="1000" spc="-25" dirty="0">
                <a:solidFill>
                  <a:srgbClr val="424242"/>
                </a:solidFill>
                <a:latin typeface="Microsoft Sans Serif"/>
                <a:cs typeface="Microsoft Sans Serif"/>
              </a:rPr>
              <a:t>r</a:t>
            </a:r>
            <a:r>
              <a:rPr sz="1000" dirty="0">
                <a:solidFill>
                  <a:srgbClr val="424242"/>
                </a:solidFill>
                <a:latin typeface="Microsoft Sans Serif"/>
                <a:cs typeface="Microsoft Sans Serif"/>
              </a:rPr>
              <a:t>)			(</a:t>
            </a:r>
            <a:r>
              <a:rPr sz="1000" spc="-10" dirty="0">
                <a:solidFill>
                  <a:srgbClr val="424242"/>
                </a:solidFill>
                <a:latin typeface="Microsoft Sans Serif"/>
                <a:cs typeface="Microsoft Sans Serif"/>
              </a:rPr>
              <a:t>na</a:t>
            </a:r>
            <a:r>
              <a:rPr sz="1000" spc="-35" dirty="0">
                <a:solidFill>
                  <a:srgbClr val="424242"/>
                </a:solidFill>
                <a:latin typeface="Microsoft Sans Serif"/>
                <a:cs typeface="Microsoft Sans Serif"/>
              </a:rPr>
              <a:t>d</a:t>
            </a:r>
            <a:r>
              <a:rPr sz="1000" spc="-10" dirty="0">
                <a:solidFill>
                  <a:srgbClr val="424242"/>
                </a:solidFill>
                <a:latin typeface="Microsoft Sans Serif"/>
                <a:cs typeface="Microsoft Sans Serif"/>
              </a:rPr>
              <a:t>and</a:t>
            </a:r>
            <a:r>
              <a:rPr sz="1000" spc="-35" dirty="0">
                <a:solidFill>
                  <a:srgbClr val="424242"/>
                </a:solidFill>
                <a:latin typeface="Microsoft Sans Serif"/>
                <a:cs typeface="Microsoft Sans Serif"/>
              </a:rPr>
              <a:t>o</a:t>
            </a:r>
            <a:r>
              <a:rPr sz="1000" dirty="0">
                <a:solidFill>
                  <a:srgbClr val="424242"/>
                </a:solidFill>
                <a:latin typeface="Microsoft Sans Serif"/>
                <a:cs typeface="Microsoft Sans Serif"/>
              </a:rPr>
              <a:t>)  </a:t>
            </a:r>
            <a:r>
              <a:rPr sz="1000" spc="5" dirty="0">
                <a:solidFill>
                  <a:srgbClr val="424242"/>
                </a:solidFill>
                <a:latin typeface="Microsoft Sans Serif"/>
                <a:cs typeface="Microsoft Sans Serif"/>
              </a:rPr>
              <a:t>Win</a:t>
            </a:r>
            <a:r>
              <a:rPr sz="1000" spc="185" dirty="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sz="1000" spc="5" dirty="0">
                <a:latin typeface="Microsoft Sans Serif"/>
                <a:cs typeface="Microsoft Sans Serif"/>
              </a:rPr>
              <a:t>→		</a:t>
            </a:r>
            <a:r>
              <a:rPr sz="1000" spc="-15" dirty="0">
                <a:solidFill>
                  <a:srgbClr val="424242"/>
                </a:solidFill>
                <a:latin typeface="Microsoft Sans Serif"/>
                <a:cs typeface="Microsoft Sans Serif"/>
              </a:rPr>
              <a:t>Winner </a:t>
            </a:r>
            <a:r>
              <a:rPr sz="1000" spc="-10" dirty="0">
                <a:solidFill>
                  <a:srgbClr val="424242"/>
                </a:solidFill>
                <a:latin typeface="Microsoft Sans Serif"/>
                <a:cs typeface="Microsoft Sans Serif"/>
              </a:rPr>
              <a:t> (ganar)	(ganando)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279012" y="2403793"/>
            <a:ext cx="4048760" cy="448841"/>
          </a:xfrm>
          <a:prstGeom prst="rect">
            <a:avLst/>
          </a:prstGeom>
          <a:ln w="622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7945">
              <a:lnSpc>
                <a:spcPts val="1105"/>
              </a:lnSpc>
            </a:pPr>
            <a:r>
              <a:rPr sz="1000" dirty="0">
                <a:latin typeface="Microsoft Sans Serif"/>
                <a:cs typeface="Microsoft Sans Serif"/>
              </a:rPr>
              <a:t>Para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los</a:t>
            </a:r>
            <a:r>
              <a:rPr sz="1000" spc="-3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verbos</a:t>
            </a:r>
            <a:r>
              <a:rPr sz="1000" spc="-5" dirty="0">
                <a:latin typeface="Microsoft Sans Serif"/>
                <a:cs typeface="Microsoft Sans Serif"/>
              </a:rPr>
              <a:t> que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tienen</a:t>
            </a:r>
            <a:r>
              <a:rPr sz="1000" spc="25" dirty="0">
                <a:latin typeface="Microsoft Sans Serif"/>
                <a:cs typeface="Microsoft Sans Serif"/>
              </a:rPr>
              <a:t> </a:t>
            </a:r>
            <a:r>
              <a:rPr sz="1000" b="1" spc="-5" dirty="0">
                <a:latin typeface="Arial"/>
                <a:cs typeface="Arial"/>
              </a:rPr>
              <a:t>solo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una</a:t>
            </a:r>
            <a:r>
              <a:rPr sz="1000" b="1" spc="-5" dirty="0">
                <a:latin typeface="Arial"/>
                <a:cs typeface="Arial"/>
              </a:rPr>
              <a:t> vocal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spc="5" dirty="0">
                <a:latin typeface="Arial"/>
                <a:cs typeface="Arial"/>
              </a:rPr>
              <a:t>y</a:t>
            </a:r>
            <a:r>
              <a:rPr sz="1000" b="1" spc="-5" dirty="0">
                <a:latin typeface="Arial"/>
                <a:cs typeface="Arial"/>
              </a:rPr>
              <a:t> terminan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en</a:t>
            </a:r>
            <a:endParaRPr sz="1000">
              <a:latin typeface="Arial"/>
              <a:cs typeface="Arial"/>
            </a:endParaRPr>
          </a:p>
          <a:p>
            <a:pPr marL="67945" marR="546100">
              <a:lnSpc>
                <a:spcPts val="1180"/>
              </a:lnSpc>
              <a:spcBef>
                <a:spcPts val="30"/>
              </a:spcBef>
            </a:pPr>
            <a:r>
              <a:rPr sz="1000" b="1" spc="-5" dirty="0">
                <a:latin typeface="Arial"/>
                <a:cs typeface="Arial"/>
              </a:rPr>
              <a:t>consonante</a:t>
            </a:r>
            <a:r>
              <a:rPr sz="1000" spc="-5" dirty="0">
                <a:latin typeface="Microsoft Sans Serif"/>
                <a:cs typeface="Microsoft Sans Serif"/>
              </a:rPr>
              <a:t>, </a:t>
            </a:r>
            <a:r>
              <a:rPr sz="1000" spc="-10" dirty="0">
                <a:latin typeface="Microsoft Sans Serif"/>
                <a:cs typeface="Microsoft Sans Serif"/>
              </a:rPr>
              <a:t>se </a:t>
            </a:r>
            <a:r>
              <a:rPr sz="1000" spc="-5" dirty="0">
                <a:latin typeface="Microsoft Sans Serif"/>
                <a:cs typeface="Microsoft Sans Serif"/>
              </a:rPr>
              <a:t>debe </a:t>
            </a:r>
            <a:r>
              <a:rPr sz="1000" dirty="0">
                <a:latin typeface="Microsoft Sans Serif"/>
                <a:cs typeface="Microsoft Sans Serif"/>
              </a:rPr>
              <a:t>repetir o </a:t>
            </a:r>
            <a:r>
              <a:rPr sz="1000" spc="-5" dirty="0">
                <a:latin typeface="Microsoft Sans Serif"/>
                <a:cs typeface="Microsoft Sans Serif"/>
              </a:rPr>
              <a:t>duplicar </a:t>
            </a:r>
            <a:r>
              <a:rPr sz="1000" spc="5" dirty="0">
                <a:latin typeface="Microsoft Sans Serif"/>
                <a:cs typeface="Microsoft Sans Serif"/>
              </a:rPr>
              <a:t>la </a:t>
            </a:r>
            <a:r>
              <a:rPr sz="1000" spc="-5" dirty="0">
                <a:latin typeface="Microsoft Sans Serif"/>
                <a:cs typeface="Microsoft Sans Serif"/>
              </a:rPr>
              <a:t>última consonante, </a:t>
            </a:r>
            <a:r>
              <a:rPr sz="1000" spc="-26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seguido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después de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un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"ing".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327329" y="1716533"/>
            <a:ext cx="2790825" cy="687705"/>
          </a:xfrm>
          <a:prstGeom prst="rect">
            <a:avLst/>
          </a:prstGeom>
          <a:ln w="6094">
            <a:solidFill>
              <a:srgbClr val="000000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 marL="68580" marR="1360170">
              <a:lnSpc>
                <a:spcPts val="1340"/>
              </a:lnSpc>
              <a:spcBef>
                <a:spcPts val="5"/>
              </a:spcBef>
              <a:tabLst>
                <a:tab pos="745490" algn="l"/>
              </a:tabLst>
            </a:pPr>
            <a:r>
              <a:rPr sz="1100" spc="-5" dirty="0">
                <a:latin typeface="Calibri"/>
                <a:cs typeface="Calibri"/>
              </a:rPr>
              <a:t>Cook</a:t>
            </a:r>
            <a:r>
              <a:rPr sz="1100" dirty="0">
                <a:latin typeface="Calibri"/>
                <a:cs typeface="Calibri"/>
              </a:rPr>
              <a:t> →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Cooking 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(cocinar)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(cocinando) </a:t>
            </a:r>
            <a:r>
              <a:rPr sz="1100" dirty="0">
                <a:latin typeface="Calibri"/>
                <a:cs typeface="Calibri"/>
              </a:rPr>
              <a:t> Wait</a:t>
            </a:r>
            <a:r>
              <a:rPr sz="1100" spc="39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→	</a:t>
            </a:r>
            <a:r>
              <a:rPr sz="1100" spc="-10" dirty="0">
                <a:latin typeface="Calibri"/>
                <a:cs typeface="Calibri"/>
              </a:rPr>
              <a:t>Waiting </a:t>
            </a:r>
            <a:r>
              <a:rPr sz="1100" spc="-5" dirty="0">
                <a:latin typeface="Calibri"/>
                <a:cs typeface="Calibri"/>
              </a:rPr>
              <a:t> (</a:t>
            </a:r>
            <a:r>
              <a:rPr sz="1100" spc="-25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30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er</a:t>
            </a:r>
            <a:r>
              <a:rPr sz="1100" spc="-2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r)	</a:t>
            </a:r>
            <a:r>
              <a:rPr sz="1100" spc="-5" dirty="0">
                <a:latin typeface="Calibri"/>
                <a:cs typeface="Calibri"/>
              </a:rPr>
              <a:t>(</a:t>
            </a:r>
            <a:r>
              <a:rPr sz="1100" spc="-25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30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er</a:t>
            </a:r>
            <a:r>
              <a:rPr sz="1100" spc="-25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nd</a:t>
            </a:r>
            <a:r>
              <a:rPr sz="1100" spc="-3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)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279012" y="1716532"/>
            <a:ext cx="4048760" cy="463588"/>
          </a:xfrm>
          <a:prstGeom prst="rect">
            <a:avLst/>
          </a:prstGeom>
          <a:ln w="6222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 marL="67945" marR="200025">
              <a:lnSpc>
                <a:spcPts val="1150"/>
              </a:lnSpc>
              <a:spcBef>
                <a:spcPts val="15"/>
              </a:spcBef>
            </a:pPr>
            <a:r>
              <a:rPr sz="1000" dirty="0">
                <a:latin typeface="Microsoft Sans Serif"/>
                <a:cs typeface="Microsoft Sans Serif"/>
              </a:rPr>
              <a:t>Para</a:t>
            </a:r>
            <a:r>
              <a:rPr sz="1000" spc="-1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los</a:t>
            </a:r>
            <a:r>
              <a:rPr sz="1000" spc="-50" dirty="0">
                <a:latin typeface="Microsoft Sans Serif"/>
                <a:cs typeface="Microsoft Sans Serif"/>
              </a:rPr>
              <a:t> </a:t>
            </a:r>
            <a:r>
              <a:rPr sz="1000" spc="5" dirty="0">
                <a:latin typeface="Microsoft Sans Serif"/>
                <a:cs typeface="Microsoft Sans Serif"/>
              </a:rPr>
              <a:t>verbos </a:t>
            </a:r>
            <a:r>
              <a:rPr sz="1000" spc="-5" dirty="0">
                <a:latin typeface="Microsoft Sans Serif"/>
                <a:cs typeface="Microsoft Sans Serif"/>
              </a:rPr>
              <a:t>que</a:t>
            </a:r>
            <a:r>
              <a:rPr sz="1000" spc="-15" dirty="0">
                <a:latin typeface="Microsoft Sans Serif"/>
                <a:cs typeface="Microsoft Sans Serif"/>
              </a:rPr>
              <a:t> </a:t>
            </a:r>
            <a:r>
              <a:rPr sz="1000" b="1" spc="-5" dirty="0">
                <a:latin typeface="Arial"/>
                <a:cs typeface="Arial"/>
              </a:rPr>
              <a:t>terminan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15" dirty="0">
                <a:latin typeface="Arial"/>
                <a:cs typeface="Arial"/>
              </a:rPr>
              <a:t>en</a:t>
            </a:r>
            <a:r>
              <a:rPr sz="1000" b="1" spc="-30" dirty="0">
                <a:latin typeface="Arial"/>
                <a:cs typeface="Arial"/>
              </a:rPr>
              <a:t> </a:t>
            </a:r>
            <a:r>
              <a:rPr sz="1000" b="1" spc="5" dirty="0">
                <a:latin typeface="Arial"/>
                <a:cs typeface="Arial"/>
              </a:rPr>
              <a:t>una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vocal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seguida</a:t>
            </a:r>
            <a:r>
              <a:rPr sz="1000" spc="-1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de </a:t>
            </a:r>
            <a:r>
              <a:rPr sz="1000" b="1" spc="5" dirty="0">
                <a:latin typeface="Arial"/>
                <a:cs typeface="Arial"/>
              </a:rPr>
              <a:t>una</a:t>
            </a:r>
            <a:r>
              <a:rPr sz="1000" b="1" spc="-50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doble </a:t>
            </a:r>
            <a:r>
              <a:rPr sz="1000" b="1" spc="-26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consonante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o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una</a:t>
            </a:r>
            <a:r>
              <a:rPr sz="1000" spc="15" dirty="0">
                <a:latin typeface="Microsoft Sans Serif"/>
                <a:cs typeface="Microsoft Sans Serif"/>
              </a:rPr>
              <a:t> </a:t>
            </a:r>
            <a:r>
              <a:rPr sz="1000" b="1" spc="-5" dirty="0">
                <a:latin typeface="Arial"/>
                <a:cs typeface="Arial"/>
              </a:rPr>
              <a:t>doble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vocal</a:t>
            </a:r>
            <a:r>
              <a:rPr sz="1000" b="1" spc="15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seguida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spc="5" dirty="0">
                <a:latin typeface="Arial"/>
                <a:cs typeface="Arial"/>
              </a:rPr>
              <a:t>de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una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consonante</a:t>
            </a:r>
            <a:r>
              <a:rPr sz="1000" spc="-5" dirty="0">
                <a:latin typeface="Microsoft Sans Serif"/>
                <a:cs typeface="Microsoft Sans Serif"/>
              </a:rPr>
              <a:t>,</a:t>
            </a:r>
            <a:endParaRPr sz="1000">
              <a:latin typeface="Microsoft Sans Serif"/>
              <a:cs typeface="Microsoft Sans Serif"/>
            </a:endParaRPr>
          </a:p>
          <a:p>
            <a:pPr marL="67945">
              <a:lnSpc>
                <a:spcPts val="1150"/>
              </a:lnSpc>
            </a:pPr>
            <a:r>
              <a:rPr sz="1000" dirty="0">
                <a:latin typeface="Microsoft Sans Serif"/>
                <a:cs typeface="Microsoft Sans Serif"/>
              </a:rPr>
              <a:t>añadimos</a:t>
            </a:r>
            <a:r>
              <a:rPr sz="1000" spc="-4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"ing".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327329" y="1124966"/>
            <a:ext cx="2790825" cy="591820"/>
          </a:xfrm>
          <a:prstGeom prst="rect">
            <a:avLst/>
          </a:prstGeom>
          <a:ln w="609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8580">
              <a:lnSpc>
                <a:spcPts val="1125"/>
              </a:lnSpc>
              <a:tabLst>
                <a:tab pos="504190" algn="l"/>
                <a:tab pos="846455" algn="l"/>
              </a:tabLst>
            </a:pPr>
            <a:r>
              <a:rPr sz="1000" spc="-10" dirty="0">
                <a:latin typeface="Microsoft Sans Serif"/>
                <a:cs typeface="Microsoft Sans Serif"/>
              </a:rPr>
              <a:t>Drive	</a:t>
            </a:r>
            <a:r>
              <a:rPr sz="1000" spc="5" dirty="0">
                <a:latin typeface="Microsoft Sans Serif"/>
                <a:cs typeface="Microsoft Sans Serif"/>
              </a:rPr>
              <a:t>→	</a:t>
            </a:r>
            <a:r>
              <a:rPr sz="1000" spc="-15" dirty="0">
                <a:latin typeface="Microsoft Sans Serif"/>
                <a:cs typeface="Microsoft Sans Serif"/>
              </a:rPr>
              <a:t>Driv</a:t>
            </a:r>
            <a:r>
              <a:rPr sz="1000" b="1" spc="-15" dirty="0">
                <a:latin typeface="Arial"/>
                <a:cs typeface="Arial"/>
              </a:rPr>
              <a:t>ing</a:t>
            </a:r>
            <a:endParaRPr sz="1000">
              <a:latin typeface="Arial"/>
              <a:cs typeface="Arial"/>
            </a:endParaRPr>
          </a:p>
          <a:p>
            <a:pPr marL="68580" marR="1214120">
              <a:lnSpc>
                <a:spcPct val="96100"/>
              </a:lnSpc>
              <a:spcBef>
                <a:spcPts val="35"/>
              </a:spcBef>
              <a:tabLst>
                <a:tab pos="739140" algn="l"/>
                <a:tab pos="772795" algn="l"/>
              </a:tabLst>
            </a:pPr>
            <a:r>
              <a:rPr sz="1000" dirty="0">
                <a:latin typeface="Microsoft Sans Serif"/>
                <a:cs typeface="Microsoft Sans Serif"/>
              </a:rPr>
              <a:t>(c</a:t>
            </a:r>
            <a:r>
              <a:rPr sz="1000" spc="-35" dirty="0">
                <a:latin typeface="Microsoft Sans Serif"/>
                <a:cs typeface="Microsoft Sans Serif"/>
              </a:rPr>
              <a:t>o</a:t>
            </a:r>
            <a:r>
              <a:rPr sz="1000" spc="-10" dirty="0">
                <a:latin typeface="Microsoft Sans Serif"/>
                <a:cs typeface="Microsoft Sans Serif"/>
              </a:rPr>
              <a:t>nd</a:t>
            </a:r>
            <a:r>
              <a:rPr sz="1000" spc="-35" dirty="0">
                <a:latin typeface="Microsoft Sans Serif"/>
                <a:cs typeface="Microsoft Sans Serif"/>
              </a:rPr>
              <a:t>u</a:t>
            </a:r>
            <a:r>
              <a:rPr sz="1000" spc="-25" dirty="0">
                <a:latin typeface="Microsoft Sans Serif"/>
                <a:cs typeface="Microsoft Sans Serif"/>
              </a:rPr>
              <a:t>c</a:t>
            </a:r>
            <a:r>
              <a:rPr sz="1000" spc="10" dirty="0">
                <a:latin typeface="Microsoft Sans Serif"/>
                <a:cs typeface="Microsoft Sans Serif"/>
              </a:rPr>
              <a:t>i</a:t>
            </a:r>
            <a:r>
              <a:rPr sz="1000" spc="-25" dirty="0">
                <a:latin typeface="Microsoft Sans Serif"/>
                <a:cs typeface="Microsoft Sans Serif"/>
              </a:rPr>
              <a:t>r</a:t>
            </a:r>
            <a:r>
              <a:rPr sz="1000" dirty="0">
                <a:latin typeface="Microsoft Sans Serif"/>
                <a:cs typeface="Microsoft Sans Serif"/>
              </a:rPr>
              <a:t>)		(c</a:t>
            </a:r>
            <a:r>
              <a:rPr sz="1000" spc="-35" dirty="0">
                <a:latin typeface="Microsoft Sans Serif"/>
                <a:cs typeface="Microsoft Sans Serif"/>
              </a:rPr>
              <a:t>o</a:t>
            </a:r>
            <a:r>
              <a:rPr sz="1000" spc="-10" dirty="0">
                <a:latin typeface="Microsoft Sans Serif"/>
                <a:cs typeface="Microsoft Sans Serif"/>
              </a:rPr>
              <a:t>nd</a:t>
            </a:r>
            <a:r>
              <a:rPr sz="1000" spc="-35" dirty="0">
                <a:latin typeface="Microsoft Sans Serif"/>
                <a:cs typeface="Microsoft Sans Serif"/>
              </a:rPr>
              <a:t>u</a:t>
            </a:r>
            <a:r>
              <a:rPr sz="1000" spc="-25" dirty="0">
                <a:latin typeface="Microsoft Sans Serif"/>
                <a:cs typeface="Microsoft Sans Serif"/>
              </a:rPr>
              <a:t>c</a:t>
            </a:r>
            <a:r>
              <a:rPr sz="1000" spc="10" dirty="0">
                <a:latin typeface="Microsoft Sans Serif"/>
                <a:cs typeface="Microsoft Sans Serif"/>
              </a:rPr>
              <a:t>i</a:t>
            </a:r>
            <a:r>
              <a:rPr sz="1000" spc="-10" dirty="0">
                <a:latin typeface="Microsoft Sans Serif"/>
                <a:cs typeface="Microsoft Sans Serif"/>
              </a:rPr>
              <a:t>e</a:t>
            </a:r>
            <a:r>
              <a:rPr sz="1000" spc="-35" dirty="0">
                <a:latin typeface="Microsoft Sans Serif"/>
                <a:cs typeface="Microsoft Sans Serif"/>
              </a:rPr>
              <a:t>n</a:t>
            </a:r>
            <a:r>
              <a:rPr sz="1000" spc="-10" dirty="0">
                <a:latin typeface="Microsoft Sans Serif"/>
                <a:cs typeface="Microsoft Sans Serif"/>
              </a:rPr>
              <a:t>do</a:t>
            </a:r>
            <a:r>
              <a:rPr sz="1000" dirty="0">
                <a:latin typeface="Microsoft Sans Serif"/>
                <a:cs typeface="Microsoft Sans Serif"/>
              </a:rPr>
              <a:t>)  Write</a:t>
            </a:r>
            <a:r>
              <a:rPr sz="1000" spc="400" dirty="0">
                <a:latin typeface="Microsoft Sans Serif"/>
                <a:cs typeface="Microsoft Sans Serif"/>
              </a:rPr>
              <a:t> </a:t>
            </a:r>
            <a:r>
              <a:rPr sz="1000" spc="10" dirty="0">
                <a:latin typeface="Microsoft Sans Serif"/>
                <a:cs typeface="Microsoft Sans Serif"/>
              </a:rPr>
              <a:t>→	</a:t>
            </a:r>
            <a:r>
              <a:rPr sz="1000" spc="-10" dirty="0">
                <a:latin typeface="Microsoft Sans Serif"/>
                <a:cs typeface="Microsoft Sans Serif"/>
              </a:rPr>
              <a:t>Writ</a:t>
            </a:r>
            <a:r>
              <a:rPr sz="1000" b="1" spc="-10" dirty="0">
                <a:latin typeface="Arial"/>
                <a:cs typeface="Arial"/>
              </a:rPr>
              <a:t>ing 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(escribir)	</a:t>
            </a:r>
            <a:r>
              <a:rPr sz="1000" spc="-15" dirty="0">
                <a:latin typeface="Microsoft Sans Serif"/>
                <a:cs typeface="Microsoft Sans Serif"/>
              </a:rPr>
              <a:t>(escribiendo)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279012" y="1124967"/>
            <a:ext cx="4048760" cy="294953"/>
          </a:xfrm>
          <a:prstGeom prst="rect">
            <a:avLst/>
          </a:prstGeom>
          <a:ln w="622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7945">
              <a:lnSpc>
                <a:spcPts val="1125"/>
              </a:lnSpc>
            </a:pPr>
            <a:r>
              <a:rPr sz="1000" dirty="0">
                <a:latin typeface="Microsoft Sans Serif"/>
                <a:cs typeface="Microsoft Sans Serif"/>
              </a:rPr>
              <a:t>Para</a:t>
            </a:r>
            <a:r>
              <a:rPr sz="1000" spc="-10" dirty="0">
                <a:latin typeface="Microsoft Sans Serif"/>
                <a:cs typeface="Microsoft Sans Serif"/>
              </a:rPr>
              <a:t> </a:t>
            </a:r>
            <a:r>
              <a:rPr sz="1000" dirty="0">
                <a:latin typeface="Microsoft Sans Serif"/>
                <a:cs typeface="Microsoft Sans Serif"/>
              </a:rPr>
              <a:t>los</a:t>
            </a:r>
            <a:r>
              <a:rPr sz="1000" spc="-50" dirty="0">
                <a:latin typeface="Microsoft Sans Serif"/>
                <a:cs typeface="Microsoft Sans Serif"/>
              </a:rPr>
              <a:t> </a:t>
            </a:r>
            <a:r>
              <a:rPr sz="1000" spc="5" dirty="0">
                <a:latin typeface="Microsoft Sans Serif"/>
                <a:cs typeface="Microsoft Sans Serif"/>
              </a:rPr>
              <a:t>verbos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que</a:t>
            </a:r>
            <a:r>
              <a:rPr sz="1000" spc="-15" dirty="0">
                <a:latin typeface="Microsoft Sans Serif"/>
                <a:cs typeface="Microsoft Sans Serif"/>
              </a:rPr>
              <a:t> </a:t>
            </a:r>
            <a:r>
              <a:rPr sz="1000" b="1" spc="-5" dirty="0">
                <a:latin typeface="Arial"/>
                <a:cs typeface="Arial"/>
              </a:rPr>
              <a:t>terminan </a:t>
            </a:r>
            <a:r>
              <a:rPr sz="1000" b="1" spc="-10" dirty="0">
                <a:latin typeface="Arial"/>
                <a:cs typeface="Arial"/>
              </a:rPr>
              <a:t>con</a:t>
            </a:r>
            <a:r>
              <a:rPr sz="1000" b="1" spc="-30" dirty="0">
                <a:latin typeface="Arial"/>
                <a:cs typeface="Arial"/>
              </a:rPr>
              <a:t> </a:t>
            </a:r>
            <a:r>
              <a:rPr sz="1000" b="1" spc="5" dirty="0">
                <a:latin typeface="Arial"/>
                <a:cs typeface="Arial"/>
              </a:rPr>
              <a:t>la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letra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“e”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se</a:t>
            </a:r>
            <a:r>
              <a:rPr sz="1000" spc="-1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cambia </a:t>
            </a:r>
            <a:r>
              <a:rPr sz="1000" spc="5" dirty="0">
                <a:latin typeface="Microsoft Sans Serif"/>
                <a:cs typeface="Microsoft Sans Serif"/>
              </a:rPr>
              <a:t>la</a:t>
            </a:r>
            <a:r>
              <a:rPr sz="1000" spc="-1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última</a:t>
            </a:r>
            <a:endParaRPr sz="1000">
              <a:latin typeface="Microsoft Sans Serif"/>
              <a:cs typeface="Microsoft Sans Serif"/>
            </a:endParaRPr>
          </a:p>
          <a:p>
            <a:pPr marL="67945">
              <a:lnSpc>
                <a:spcPts val="1190"/>
              </a:lnSpc>
            </a:pPr>
            <a:r>
              <a:rPr sz="1000" dirty="0">
                <a:latin typeface="Microsoft Sans Serif"/>
                <a:cs typeface="Microsoft Sans Serif"/>
              </a:rPr>
              <a:t>letra </a:t>
            </a:r>
            <a:r>
              <a:rPr sz="1000" spc="-5" dirty="0">
                <a:latin typeface="Microsoft Sans Serif"/>
                <a:cs typeface="Microsoft Sans Serif"/>
              </a:rPr>
              <a:t>por</a:t>
            </a:r>
            <a:r>
              <a:rPr sz="1000" spc="-1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el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gerundio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"ing".</a:t>
            </a:r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15232" y="762254"/>
            <a:ext cx="6616700" cy="243840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57785" rIns="0" bIns="0" rtlCol="0">
            <a:spAutoFit/>
          </a:bodyPr>
          <a:lstStyle/>
          <a:p>
            <a:pPr marL="17780">
              <a:spcBef>
                <a:spcPts val="455"/>
              </a:spcBef>
            </a:pPr>
            <a:r>
              <a:rPr sz="1200" dirty="0">
                <a:solidFill>
                  <a:srgbClr val="0E5689"/>
                </a:solidFill>
                <a:latin typeface="Microsoft Sans Serif"/>
                <a:cs typeface="Microsoft Sans Serif"/>
              </a:rPr>
              <a:t>There’s</a:t>
            </a:r>
            <a:r>
              <a:rPr sz="1200" spc="-10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0E5689"/>
                </a:solidFill>
                <a:latin typeface="Microsoft Sans Serif"/>
                <a:cs typeface="Microsoft Sans Serif"/>
              </a:rPr>
              <a:t>no</a:t>
            </a:r>
            <a:r>
              <a:rPr sz="1200" spc="30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i="1" spc="-10" dirty="0">
                <a:solidFill>
                  <a:srgbClr val="0E5689"/>
                </a:solidFill>
                <a:latin typeface="Arial"/>
                <a:cs typeface="Arial"/>
              </a:rPr>
              <a:t>point</a:t>
            </a:r>
            <a:r>
              <a:rPr sz="1200" i="1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sz="1200" i="1" spc="-20" dirty="0">
                <a:solidFill>
                  <a:srgbClr val="0E5689"/>
                </a:solidFill>
                <a:latin typeface="Arial"/>
                <a:cs typeface="Arial"/>
              </a:rPr>
              <a:t>in</a:t>
            </a:r>
            <a:r>
              <a:rPr sz="1200" i="1" spc="15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</a:rPr>
              <a:t>waiting</a:t>
            </a:r>
            <a:r>
              <a:rPr sz="1200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spc="-5" dirty="0">
                <a:solidFill>
                  <a:srgbClr val="0E5689"/>
                </a:solidFill>
                <a:latin typeface="Microsoft Sans Serif"/>
                <a:cs typeface="Microsoft Sans Serif"/>
              </a:rPr>
              <a:t>any</a:t>
            </a:r>
            <a:r>
              <a:rPr sz="1200" spc="-10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spc="-5" dirty="0">
                <a:solidFill>
                  <a:srgbClr val="0E5689"/>
                </a:solidFill>
                <a:latin typeface="Microsoft Sans Serif"/>
                <a:cs typeface="Microsoft Sans Serif"/>
              </a:rPr>
              <a:t>longer.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86632" y="1054861"/>
            <a:ext cx="6845300" cy="166712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0" rIns="0" bIns="0" rtlCol="0">
            <a:spAutoFit/>
          </a:bodyPr>
          <a:lstStyle/>
          <a:p>
            <a:pPr marL="246379" indent="-229235">
              <a:lnSpc>
                <a:spcPts val="1345"/>
              </a:lnSpc>
              <a:buClr>
                <a:srgbClr val="0E5689"/>
              </a:buClr>
              <a:buSzPct val="83333"/>
              <a:buFont typeface="Wingdings"/>
              <a:buChar char=""/>
              <a:tabLst>
                <a:tab pos="246379" algn="l"/>
                <a:tab pos="247015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después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de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ciertos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verbos,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con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o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sin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preposición.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5232" y="1518235"/>
            <a:ext cx="6616700" cy="244475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57785" rIns="0" bIns="0" rtlCol="0">
            <a:spAutoFit/>
          </a:bodyPr>
          <a:lstStyle/>
          <a:p>
            <a:pPr marL="17780">
              <a:spcBef>
                <a:spcPts val="455"/>
              </a:spcBef>
            </a:pPr>
            <a:r>
              <a:rPr sz="1200" dirty="0">
                <a:solidFill>
                  <a:srgbClr val="0E5689"/>
                </a:solidFill>
                <a:latin typeface="Microsoft Sans Serif"/>
                <a:cs typeface="Microsoft Sans Serif"/>
              </a:rPr>
              <a:t>I</a:t>
            </a:r>
            <a:r>
              <a:rPr sz="1200" spc="-5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0E5689"/>
                </a:solidFill>
                <a:latin typeface="Microsoft Sans Serif"/>
                <a:cs typeface="Microsoft Sans Serif"/>
              </a:rPr>
              <a:t>enjoy</a:t>
            </a:r>
            <a:r>
              <a:rPr sz="1200" spc="-5" dirty="0">
                <a:solidFill>
                  <a:srgbClr val="0E5689"/>
                </a:solidFill>
                <a:latin typeface="Microsoft Sans Serif"/>
                <a:cs typeface="Microsoft Sans Serif"/>
              </a:rPr>
              <a:t> cooking.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57727" y="1905635"/>
            <a:ext cx="6790690" cy="198120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0" rIns="0" bIns="0" rtlCol="0">
            <a:spAutoFit/>
          </a:bodyPr>
          <a:lstStyle/>
          <a:p>
            <a:pPr marL="17780">
              <a:lnSpc>
                <a:spcPts val="1520"/>
              </a:lnSpc>
            </a:pPr>
            <a:r>
              <a:rPr sz="1350" b="1" spc="-10" dirty="0">
                <a:solidFill>
                  <a:srgbClr val="0E5689"/>
                </a:solidFill>
                <a:latin typeface="Arial"/>
                <a:cs typeface="Arial"/>
              </a:rPr>
              <a:t>Palabras</a:t>
            </a:r>
            <a:r>
              <a:rPr sz="1350" b="1" spc="-5" dirty="0">
                <a:solidFill>
                  <a:srgbClr val="0E5689"/>
                </a:solidFill>
                <a:latin typeface="Arial"/>
                <a:cs typeface="Arial"/>
              </a:rPr>
              <a:t> seguidas </a:t>
            </a:r>
            <a:r>
              <a:rPr sz="1350" b="1" spc="-10" dirty="0">
                <a:solidFill>
                  <a:srgbClr val="0E5689"/>
                </a:solidFill>
                <a:latin typeface="Arial"/>
                <a:cs typeface="Arial"/>
              </a:rPr>
              <a:t>de</a:t>
            </a:r>
            <a:r>
              <a:rPr sz="1350" b="1" spc="-5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sz="1350" b="1" dirty="0">
                <a:solidFill>
                  <a:srgbClr val="0E5689"/>
                </a:solidFill>
                <a:latin typeface="Arial"/>
                <a:cs typeface="Arial"/>
              </a:rPr>
              <a:t>un </a:t>
            </a:r>
            <a:r>
              <a:rPr sz="1350" b="1" spc="-5" dirty="0">
                <a:solidFill>
                  <a:srgbClr val="0E5689"/>
                </a:solidFill>
                <a:latin typeface="Arial"/>
                <a:cs typeface="Arial"/>
              </a:rPr>
              <a:t>gerundio</a:t>
            </a:r>
            <a:endParaRPr sz="13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57727" y="2280540"/>
            <a:ext cx="7074534" cy="2336537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3810" rIns="0" bIns="0" rtlCol="0">
            <a:spAutoFit/>
          </a:bodyPr>
          <a:lstStyle/>
          <a:p>
            <a:pPr marL="17780" marR="334010">
              <a:lnSpc>
                <a:spcPts val="1370"/>
              </a:lnSpc>
              <a:spcBef>
                <a:spcPts val="30"/>
              </a:spcBef>
            </a:pPr>
            <a:r>
              <a:rPr sz="1200" spc="-10" dirty="0">
                <a:latin typeface="Microsoft Sans Serif"/>
                <a:cs typeface="Microsoft Sans Serif"/>
              </a:rPr>
              <a:t>El</a:t>
            </a:r>
            <a:r>
              <a:rPr sz="1200" spc="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gerundio</a:t>
            </a:r>
            <a:r>
              <a:rPr sz="1200" spc="3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se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usa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después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de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ciertas preposiciones, adjetivos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+</a:t>
            </a:r>
            <a:r>
              <a:rPr sz="1200" spc="3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preposición,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sustantivos,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verbos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y </a:t>
            </a:r>
            <a:r>
              <a:rPr sz="1200" spc="-30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verbos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+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preposición.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Haz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clic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en los</a:t>
            </a:r>
            <a:r>
              <a:rPr sz="1200" spc="-5" dirty="0">
                <a:latin typeface="Microsoft Sans Serif"/>
                <a:cs typeface="Microsoft Sans Serif"/>
              </a:rPr>
              <a:t> enlaces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siguientes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para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ver</a:t>
            </a:r>
            <a:r>
              <a:rPr sz="1200" spc="8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qué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palabras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van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seguidas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de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un</a:t>
            </a:r>
            <a:endParaRPr sz="1200">
              <a:latin typeface="Microsoft Sans Serif"/>
              <a:cs typeface="Microsoft Sans Serif"/>
            </a:endParaRPr>
          </a:p>
          <a:p>
            <a:pPr marL="17780">
              <a:lnSpc>
                <a:spcPts val="1360"/>
              </a:lnSpc>
            </a:pPr>
            <a:r>
              <a:rPr sz="1200" spc="-5" dirty="0">
                <a:latin typeface="Microsoft Sans Serif"/>
                <a:cs typeface="Microsoft Sans Serif"/>
              </a:rPr>
              <a:t>gerundio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en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inglés.</a:t>
            </a:r>
            <a:endParaRPr sz="1200">
              <a:latin typeface="Microsoft Sans Serif"/>
              <a:cs typeface="Microsoft Sans Serif"/>
            </a:endParaRPr>
          </a:p>
          <a:p>
            <a:pPr>
              <a:spcBef>
                <a:spcPts val="40"/>
              </a:spcBef>
            </a:pPr>
            <a:endParaRPr sz="1150">
              <a:latin typeface="Microsoft Sans Serif"/>
              <a:cs typeface="Microsoft Sans Serif"/>
            </a:endParaRPr>
          </a:p>
          <a:p>
            <a:pPr marL="17780">
              <a:spcBef>
                <a:spcPts val="5"/>
              </a:spcBef>
            </a:pP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2"/>
              </a:rPr>
              <a:t>Lista</a:t>
            </a:r>
            <a:r>
              <a:rPr sz="1200" u="sng" spc="-10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2"/>
              </a:rPr>
              <a:t> </a:t>
            </a: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2"/>
              </a:rPr>
              <a:t>de</a:t>
            </a:r>
            <a:r>
              <a:rPr sz="1200" u="sng" spc="10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2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2"/>
              </a:rPr>
              <a:t>preposiciones</a:t>
            </a:r>
            <a:r>
              <a:rPr sz="1200" u="sng" spc="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2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2"/>
              </a:rPr>
              <a:t>seguidas</a:t>
            </a:r>
            <a:r>
              <a:rPr sz="1200" u="sng" spc="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2"/>
              </a:rPr>
              <a:t> </a:t>
            </a: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2"/>
              </a:rPr>
              <a:t>de</a:t>
            </a:r>
            <a:r>
              <a:rPr sz="1200" u="sng" spc="10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2"/>
              </a:rPr>
              <a:t> </a:t>
            </a:r>
            <a:r>
              <a:rPr sz="1200" u="sng" spc="-1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2"/>
              </a:rPr>
              <a:t>un</a:t>
            </a:r>
            <a:r>
              <a:rPr sz="1200" u="sng" spc="10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2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2"/>
              </a:rPr>
              <a:t>gerundio</a:t>
            </a:r>
            <a:endParaRPr sz="1200">
              <a:latin typeface="Microsoft Sans Serif"/>
              <a:cs typeface="Microsoft Sans Serif"/>
            </a:endParaRPr>
          </a:p>
          <a:p>
            <a:pPr marL="17780" marR="3209290">
              <a:lnSpc>
                <a:spcPct val="191900"/>
              </a:lnSpc>
              <a:spcBef>
                <a:spcPts val="20"/>
              </a:spcBef>
            </a:pP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Lista</a:t>
            </a:r>
            <a:r>
              <a:rPr sz="1200" u="sng" spc="-10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 </a:t>
            </a: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de</a:t>
            </a:r>
            <a:r>
              <a:rPr sz="1200" u="sng" spc="1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adjetivos</a:t>
            </a:r>
            <a:r>
              <a:rPr sz="1200" u="sng" spc="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 </a:t>
            </a: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+</a:t>
            </a:r>
            <a:r>
              <a:rPr sz="1200" u="sng" spc="10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preposición</a:t>
            </a:r>
            <a:r>
              <a:rPr sz="1200" u="sng" spc="1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seguidos</a:t>
            </a:r>
            <a:r>
              <a:rPr sz="1200" u="sng" spc="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 </a:t>
            </a:r>
            <a:r>
              <a:rPr sz="1200" u="sng" spc="-1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de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 un</a:t>
            </a:r>
            <a:r>
              <a:rPr sz="1200" u="sng" spc="1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3"/>
              </a:rPr>
              <a:t>gerundio </a:t>
            </a:r>
            <a:r>
              <a:rPr sz="1200" spc="-305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4"/>
              </a:rPr>
              <a:t>Lista</a:t>
            </a:r>
            <a:r>
              <a:rPr sz="1200" u="sng" spc="-10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4"/>
              </a:rPr>
              <a:t> </a:t>
            </a: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4"/>
              </a:rPr>
              <a:t>de</a:t>
            </a:r>
            <a:r>
              <a:rPr sz="1200" u="sng" spc="1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4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4"/>
              </a:rPr>
              <a:t>sustantivos</a:t>
            </a:r>
            <a:r>
              <a:rPr sz="1200" u="sng" spc="10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4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4"/>
              </a:rPr>
              <a:t>seguidos</a:t>
            </a:r>
            <a:r>
              <a:rPr sz="1200" u="sng" spc="10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4"/>
              </a:rPr>
              <a:t> </a:t>
            </a: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4"/>
              </a:rPr>
              <a:t>de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4"/>
              </a:rPr>
              <a:t> </a:t>
            </a: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4"/>
              </a:rPr>
              <a:t>un</a:t>
            </a:r>
            <a:r>
              <a:rPr sz="1200" u="sng" spc="1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4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4"/>
              </a:rPr>
              <a:t>gerundio</a:t>
            </a:r>
            <a:endParaRPr sz="1200">
              <a:latin typeface="Microsoft Sans Serif"/>
              <a:cs typeface="Microsoft Sans Serif"/>
            </a:endParaRPr>
          </a:p>
          <a:p>
            <a:pPr>
              <a:spcBef>
                <a:spcPts val="40"/>
              </a:spcBef>
            </a:pPr>
            <a:endParaRPr sz="1150">
              <a:latin typeface="Microsoft Sans Serif"/>
              <a:cs typeface="Microsoft Sans Serif"/>
            </a:endParaRPr>
          </a:p>
          <a:p>
            <a:pPr marL="17780"/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5"/>
              </a:rPr>
              <a:t>Lista</a:t>
            </a:r>
            <a:r>
              <a:rPr sz="1200" u="sng" spc="-1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5"/>
              </a:rPr>
              <a:t> </a:t>
            </a: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5"/>
              </a:rPr>
              <a:t>de</a:t>
            </a:r>
            <a:r>
              <a:rPr sz="1200" u="sng" spc="10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5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5"/>
              </a:rPr>
              <a:t>verbos</a:t>
            </a:r>
            <a:r>
              <a:rPr sz="1200" u="sng" spc="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5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5"/>
              </a:rPr>
              <a:t>seguidos</a:t>
            </a:r>
            <a:r>
              <a:rPr sz="1200" u="sng" spc="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5"/>
              </a:rPr>
              <a:t> </a:t>
            </a: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5"/>
              </a:rPr>
              <a:t>de</a:t>
            </a:r>
            <a:r>
              <a:rPr sz="1200" u="sng" spc="-10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5"/>
              </a:rPr>
              <a:t> </a:t>
            </a: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5"/>
              </a:rPr>
              <a:t>un</a:t>
            </a:r>
            <a:r>
              <a:rPr sz="1200" u="sng" spc="10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5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5"/>
              </a:rPr>
              <a:t>gerundio</a:t>
            </a:r>
            <a:endParaRPr sz="1200">
              <a:latin typeface="Microsoft Sans Serif"/>
              <a:cs typeface="Microsoft Sans Serif"/>
            </a:endParaRPr>
          </a:p>
          <a:p>
            <a:pPr>
              <a:spcBef>
                <a:spcPts val="40"/>
              </a:spcBef>
            </a:pPr>
            <a:endParaRPr sz="1150">
              <a:latin typeface="Microsoft Sans Serif"/>
              <a:cs typeface="Microsoft Sans Serif"/>
            </a:endParaRPr>
          </a:p>
          <a:p>
            <a:pPr marL="17780">
              <a:spcBef>
                <a:spcPts val="5"/>
              </a:spcBef>
            </a:pP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6"/>
              </a:rPr>
              <a:t>Lista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6"/>
              </a:rPr>
              <a:t> </a:t>
            </a: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6"/>
              </a:rPr>
              <a:t>de</a:t>
            </a:r>
            <a:r>
              <a:rPr sz="1200" u="sng" spc="20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6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6"/>
              </a:rPr>
              <a:t>verbos</a:t>
            </a:r>
            <a:r>
              <a:rPr sz="1200" u="sng" spc="1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6"/>
              </a:rPr>
              <a:t> </a:t>
            </a: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6"/>
              </a:rPr>
              <a:t>+</a:t>
            </a:r>
            <a:r>
              <a:rPr sz="1200" u="sng" spc="10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6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6"/>
              </a:rPr>
              <a:t>preposición</a:t>
            </a:r>
            <a:r>
              <a:rPr sz="1200" u="sng" spc="20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6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6"/>
              </a:rPr>
              <a:t>seguidos de</a:t>
            </a:r>
            <a:r>
              <a:rPr sz="1200" u="sng" spc="20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6"/>
              </a:rPr>
              <a:t> </a:t>
            </a: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6"/>
              </a:rPr>
              <a:t>un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  <a:hlinkClick r:id="rId6"/>
              </a:rPr>
              <a:t> gerundio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57727" y="4856988"/>
            <a:ext cx="6790690" cy="265430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0" rIns="0" bIns="0" rtlCol="0">
            <a:spAutoFit/>
          </a:bodyPr>
          <a:lstStyle/>
          <a:p>
            <a:pPr marL="17780">
              <a:lnSpc>
                <a:spcPts val="2014"/>
              </a:lnSpc>
            </a:pPr>
            <a:r>
              <a:rPr b="1" dirty="0">
                <a:solidFill>
                  <a:srgbClr val="0E5689"/>
                </a:solidFill>
                <a:latin typeface="Arial"/>
                <a:cs typeface="Arial"/>
              </a:rPr>
              <a:t>¿Infinitivo</a:t>
            </a:r>
            <a:r>
              <a:rPr b="1" spc="-30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E5689"/>
                </a:solidFill>
                <a:latin typeface="Arial"/>
                <a:cs typeface="Arial"/>
              </a:rPr>
              <a:t>o</a:t>
            </a:r>
            <a:r>
              <a:rPr b="1" spc="-55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b="1" spc="-5" dirty="0">
                <a:solidFill>
                  <a:srgbClr val="0E5689"/>
                </a:solidFill>
                <a:latin typeface="Arial"/>
                <a:cs typeface="Arial"/>
              </a:rPr>
              <a:t>gerundio?</a:t>
            </a:r>
            <a:endParaRPr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57727" y="5298947"/>
            <a:ext cx="7074534" cy="350520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0" rIns="0" bIns="0" rtlCol="0">
            <a:spAutoFit/>
          </a:bodyPr>
          <a:lstStyle/>
          <a:p>
            <a:pPr marL="17780">
              <a:lnSpc>
                <a:spcPts val="1320"/>
              </a:lnSpc>
            </a:pPr>
            <a:r>
              <a:rPr sz="1200" spc="-10" dirty="0">
                <a:latin typeface="Microsoft Sans Serif"/>
                <a:cs typeface="Microsoft Sans Serif"/>
              </a:rPr>
              <a:t>En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ocasiones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una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misma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palabra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puede</a:t>
            </a:r>
            <a:r>
              <a:rPr sz="1200" spc="5" dirty="0">
                <a:latin typeface="Microsoft Sans Serif"/>
                <a:cs typeface="Microsoft Sans Serif"/>
              </a:rPr>
              <a:t> ir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seguida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de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un</a:t>
            </a:r>
            <a:r>
              <a:rPr sz="1200" spc="5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infinitivo</a:t>
            </a:r>
            <a:r>
              <a:rPr sz="1200" spc="3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o</a:t>
            </a:r>
            <a:r>
              <a:rPr sz="1200" dirty="0">
                <a:latin typeface="Microsoft Sans Serif"/>
                <a:cs typeface="Microsoft Sans Serif"/>
              </a:rPr>
              <a:t> de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un</a:t>
            </a:r>
            <a:r>
              <a:rPr sz="1200" spc="3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gerundio,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pero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a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menudo</a:t>
            </a:r>
            <a:endParaRPr sz="1200">
              <a:latin typeface="Microsoft Sans Serif"/>
              <a:cs typeface="Microsoft Sans Serif"/>
            </a:endParaRPr>
          </a:p>
          <a:p>
            <a:pPr marL="17780">
              <a:lnSpc>
                <a:spcPts val="1415"/>
              </a:lnSpc>
            </a:pPr>
            <a:r>
              <a:rPr sz="1200" dirty="0">
                <a:latin typeface="Microsoft Sans Serif"/>
                <a:cs typeface="Microsoft Sans Serif"/>
              </a:rPr>
              <a:t>esto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implica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un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cambio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de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significado.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57727" y="5826505"/>
            <a:ext cx="6790690" cy="198120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0" rIns="0" bIns="0" rtlCol="0">
            <a:spAutoFit/>
          </a:bodyPr>
          <a:lstStyle/>
          <a:p>
            <a:pPr marL="17780">
              <a:lnSpc>
                <a:spcPts val="1520"/>
              </a:lnSpc>
            </a:pPr>
            <a:r>
              <a:rPr sz="1350" b="1" spc="-5" dirty="0">
                <a:solidFill>
                  <a:srgbClr val="0E5689"/>
                </a:solidFill>
                <a:latin typeface="Arial"/>
                <a:cs typeface="Arial"/>
              </a:rPr>
              <a:t>Sin</a:t>
            </a:r>
            <a:r>
              <a:rPr sz="1350" b="1" spc="-20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sz="1350" b="1" spc="-10" dirty="0">
                <a:solidFill>
                  <a:srgbClr val="0E5689"/>
                </a:solidFill>
                <a:latin typeface="Arial"/>
                <a:cs typeface="Arial"/>
              </a:rPr>
              <a:t>cambio</a:t>
            </a:r>
            <a:r>
              <a:rPr sz="1350" b="1" spc="-15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sz="1350" b="1" spc="-10" dirty="0">
                <a:solidFill>
                  <a:srgbClr val="0E5689"/>
                </a:solidFill>
                <a:latin typeface="Arial"/>
                <a:cs typeface="Arial"/>
              </a:rPr>
              <a:t>de</a:t>
            </a:r>
            <a:r>
              <a:rPr sz="1350" b="1" spc="-15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sz="1350" b="1" spc="-5" dirty="0">
                <a:solidFill>
                  <a:srgbClr val="0E5689"/>
                </a:solidFill>
                <a:latin typeface="Arial"/>
                <a:cs typeface="Arial"/>
              </a:rPr>
              <a:t>significado</a:t>
            </a:r>
            <a:endParaRPr sz="13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57727" y="6201409"/>
            <a:ext cx="7074534" cy="179536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0" rIns="0" bIns="0" rtlCol="0">
            <a:spAutoFit/>
          </a:bodyPr>
          <a:lstStyle/>
          <a:p>
            <a:pPr marL="17780">
              <a:lnSpc>
                <a:spcPts val="1370"/>
              </a:lnSpc>
            </a:pPr>
            <a:r>
              <a:rPr sz="1200" spc="-5" dirty="0">
                <a:latin typeface="Microsoft Sans Serif"/>
                <a:cs typeface="Microsoft Sans Serif"/>
              </a:rPr>
              <a:t>Los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verbos</a:t>
            </a:r>
            <a:r>
              <a:rPr sz="1200" spc="-5" dirty="0">
                <a:latin typeface="Microsoft Sans Serif"/>
                <a:cs typeface="Microsoft Sans Serif"/>
              </a:rPr>
              <a:t> siguientes admiten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tanto</a:t>
            </a:r>
            <a:r>
              <a:rPr sz="1200" spc="6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un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infinitivo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como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un</a:t>
            </a:r>
            <a:r>
              <a:rPr sz="1200" spc="3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gerundio</a:t>
            </a:r>
            <a:r>
              <a:rPr sz="1200" spc="3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sin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variación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de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significado.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86632" y="6554979"/>
            <a:ext cx="6845300" cy="2212785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57785" rIns="0" bIns="0" rtlCol="0">
            <a:spAutoFit/>
          </a:bodyPr>
          <a:lstStyle/>
          <a:p>
            <a:pPr marL="246379">
              <a:lnSpc>
                <a:spcPts val="1405"/>
              </a:lnSpc>
              <a:spcBef>
                <a:spcPts val="455"/>
              </a:spcBef>
            </a:pPr>
            <a:r>
              <a:rPr sz="1200" dirty="0">
                <a:solidFill>
                  <a:srgbClr val="0E5689"/>
                </a:solidFill>
                <a:latin typeface="Microsoft Sans Serif"/>
                <a:cs typeface="Microsoft Sans Serif"/>
              </a:rPr>
              <a:t>I</a:t>
            </a:r>
            <a:r>
              <a:rPr sz="1200" spc="10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i="1" dirty="0">
                <a:solidFill>
                  <a:srgbClr val="0E5689"/>
                </a:solidFill>
                <a:latin typeface="Arial"/>
                <a:cs typeface="Arial"/>
              </a:rPr>
              <a:t>started</a:t>
            </a:r>
            <a:r>
              <a:rPr sz="1200" i="1" spc="-15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sz="1200" u="sng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</a:rPr>
              <a:t>to</a:t>
            </a:r>
            <a:r>
              <a:rPr sz="1200" u="sng" spc="1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</a:rPr>
              <a:t>read</a:t>
            </a:r>
            <a:r>
              <a:rPr sz="1200" spc="-5" dirty="0">
                <a:solidFill>
                  <a:srgbClr val="0E5689"/>
                </a:solidFill>
                <a:latin typeface="Microsoft Sans Serif"/>
                <a:cs typeface="Microsoft Sans Serif"/>
              </a:rPr>
              <a:t>./I</a:t>
            </a:r>
            <a:r>
              <a:rPr sz="1200" spc="20" dirty="0">
                <a:solidFill>
                  <a:srgbClr val="0E5689"/>
                </a:solidFill>
                <a:latin typeface="Microsoft Sans Serif"/>
                <a:cs typeface="Microsoft Sans Serif"/>
              </a:rPr>
              <a:t> </a:t>
            </a:r>
            <a:r>
              <a:rPr sz="1200" i="1" spc="-5" dirty="0">
                <a:solidFill>
                  <a:srgbClr val="0E5689"/>
                </a:solidFill>
                <a:latin typeface="Arial"/>
                <a:cs typeface="Arial"/>
              </a:rPr>
              <a:t>started</a:t>
            </a:r>
            <a:r>
              <a:rPr sz="1200" i="1" spc="-20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sz="1200" u="sng" spc="-5" dirty="0">
                <a:solidFill>
                  <a:srgbClr val="0E5689"/>
                </a:solidFill>
                <a:uFill>
                  <a:solidFill>
                    <a:srgbClr val="0E5689"/>
                  </a:solidFill>
                </a:uFill>
                <a:latin typeface="Microsoft Sans Serif"/>
                <a:cs typeface="Microsoft Sans Serif"/>
              </a:rPr>
              <a:t>reading</a:t>
            </a:r>
            <a:r>
              <a:rPr sz="1200" spc="-5" dirty="0">
                <a:solidFill>
                  <a:srgbClr val="0E5689"/>
                </a:solidFill>
                <a:latin typeface="Microsoft Sans Serif"/>
                <a:cs typeface="Microsoft Sans Serif"/>
              </a:rPr>
              <a:t>.</a:t>
            </a:r>
            <a:endParaRPr sz="1200">
              <a:latin typeface="Microsoft Sans Serif"/>
              <a:cs typeface="Microsoft Sans Serif"/>
            </a:endParaRPr>
          </a:p>
          <a:p>
            <a:pPr marL="246379" indent="-229235">
              <a:lnSpc>
                <a:spcPts val="1380"/>
              </a:lnSpc>
              <a:buSzPct val="83333"/>
              <a:buFont typeface="Wingdings"/>
              <a:buChar char=""/>
              <a:tabLst>
                <a:tab pos="246379" algn="l"/>
                <a:tab pos="247015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attempt</a:t>
            </a:r>
            <a:endParaRPr sz="1200">
              <a:latin typeface="Microsoft Sans Serif"/>
              <a:cs typeface="Microsoft Sans Serif"/>
            </a:endParaRPr>
          </a:p>
          <a:p>
            <a:pPr marL="246379" indent="-229235">
              <a:lnSpc>
                <a:spcPts val="1380"/>
              </a:lnSpc>
              <a:buSzPct val="83333"/>
              <a:buFont typeface="Wingdings"/>
              <a:buChar char=""/>
              <a:tabLst>
                <a:tab pos="246379" algn="l"/>
                <a:tab pos="247015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begin</a:t>
            </a:r>
            <a:endParaRPr sz="1200">
              <a:latin typeface="Microsoft Sans Serif"/>
              <a:cs typeface="Microsoft Sans Serif"/>
            </a:endParaRPr>
          </a:p>
          <a:p>
            <a:pPr marL="246379" indent="-229235">
              <a:lnSpc>
                <a:spcPts val="1380"/>
              </a:lnSpc>
              <a:buSzPct val="83333"/>
              <a:buFont typeface="Wingdings"/>
              <a:buChar char=""/>
              <a:tabLst>
                <a:tab pos="246379" algn="l"/>
                <a:tab pos="247015" algn="l"/>
              </a:tabLst>
            </a:pPr>
            <a:r>
              <a:rPr sz="1200" dirty="0">
                <a:latin typeface="Microsoft Sans Serif"/>
                <a:cs typeface="Microsoft Sans Serif"/>
              </a:rPr>
              <a:t>bother</a:t>
            </a:r>
            <a:endParaRPr sz="1200">
              <a:latin typeface="Microsoft Sans Serif"/>
              <a:cs typeface="Microsoft Sans Serif"/>
            </a:endParaRPr>
          </a:p>
          <a:p>
            <a:pPr marL="246379" indent="-229235">
              <a:lnSpc>
                <a:spcPts val="1380"/>
              </a:lnSpc>
              <a:buSzPct val="83333"/>
              <a:buFont typeface="Wingdings"/>
              <a:buChar char=""/>
              <a:tabLst>
                <a:tab pos="246379" algn="l"/>
                <a:tab pos="247015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cannot</a:t>
            </a:r>
            <a:r>
              <a:rPr sz="1200" spc="-10" dirty="0">
                <a:latin typeface="Microsoft Sans Serif"/>
                <a:cs typeface="Microsoft Sans Serif"/>
              </a:rPr>
              <a:t> bear</a:t>
            </a:r>
            <a:endParaRPr sz="1200">
              <a:latin typeface="Microsoft Sans Serif"/>
              <a:cs typeface="Microsoft Sans Serif"/>
            </a:endParaRPr>
          </a:p>
          <a:p>
            <a:pPr marL="246379" indent="-229235">
              <a:lnSpc>
                <a:spcPts val="1380"/>
              </a:lnSpc>
              <a:buSzPct val="83333"/>
              <a:buFont typeface="Wingdings"/>
              <a:buChar char=""/>
              <a:tabLst>
                <a:tab pos="246379" algn="l"/>
                <a:tab pos="247015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cease</a:t>
            </a:r>
            <a:endParaRPr sz="1200">
              <a:latin typeface="Microsoft Sans Serif"/>
              <a:cs typeface="Microsoft Sans Serif"/>
            </a:endParaRPr>
          </a:p>
          <a:p>
            <a:pPr marL="246379" indent="-229235">
              <a:lnSpc>
                <a:spcPts val="1380"/>
              </a:lnSpc>
              <a:buSzPct val="83333"/>
              <a:buFont typeface="Wingdings"/>
              <a:buChar char=""/>
              <a:tabLst>
                <a:tab pos="246379" algn="l"/>
                <a:tab pos="247015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continue</a:t>
            </a:r>
            <a:endParaRPr sz="1200">
              <a:latin typeface="Microsoft Sans Serif"/>
              <a:cs typeface="Microsoft Sans Serif"/>
            </a:endParaRPr>
          </a:p>
          <a:p>
            <a:pPr marL="246379" indent="-229235">
              <a:lnSpc>
                <a:spcPts val="1380"/>
              </a:lnSpc>
              <a:buSzPct val="83333"/>
              <a:buFont typeface="Wingdings"/>
              <a:buChar char=""/>
              <a:tabLst>
                <a:tab pos="246379" algn="l"/>
                <a:tab pos="247015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hate</a:t>
            </a:r>
            <a:endParaRPr sz="1200">
              <a:latin typeface="Microsoft Sans Serif"/>
              <a:cs typeface="Microsoft Sans Serif"/>
            </a:endParaRPr>
          </a:p>
          <a:p>
            <a:pPr marL="246379" indent="-229235">
              <a:lnSpc>
                <a:spcPts val="1380"/>
              </a:lnSpc>
              <a:buSzPct val="83333"/>
              <a:buFont typeface="Wingdings"/>
              <a:buChar char=""/>
              <a:tabLst>
                <a:tab pos="246379" algn="l"/>
                <a:tab pos="247015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intend</a:t>
            </a:r>
            <a:endParaRPr sz="1200">
              <a:latin typeface="Microsoft Sans Serif"/>
              <a:cs typeface="Microsoft Sans Serif"/>
            </a:endParaRPr>
          </a:p>
          <a:p>
            <a:pPr marL="246379" indent="-229235">
              <a:lnSpc>
                <a:spcPts val="1380"/>
              </a:lnSpc>
              <a:buSzPct val="83333"/>
              <a:buFont typeface="Wingdings"/>
              <a:buChar char=""/>
              <a:tabLst>
                <a:tab pos="246379" algn="l"/>
                <a:tab pos="247015" algn="l"/>
              </a:tabLst>
            </a:pPr>
            <a:r>
              <a:rPr sz="1200" dirty="0">
                <a:latin typeface="Microsoft Sans Serif"/>
                <a:cs typeface="Microsoft Sans Serif"/>
              </a:rPr>
              <a:t>love</a:t>
            </a:r>
            <a:endParaRPr sz="1200">
              <a:latin typeface="Microsoft Sans Serif"/>
              <a:cs typeface="Microsoft Sans Serif"/>
            </a:endParaRPr>
          </a:p>
          <a:p>
            <a:pPr marL="246379" indent="-229235">
              <a:lnSpc>
                <a:spcPts val="1380"/>
              </a:lnSpc>
              <a:buSzPct val="83333"/>
              <a:buFont typeface="Wingdings"/>
              <a:buChar char=""/>
              <a:tabLst>
                <a:tab pos="246379" algn="l"/>
                <a:tab pos="247015" algn="l"/>
              </a:tabLst>
            </a:pPr>
            <a:r>
              <a:rPr sz="1200" dirty="0">
                <a:latin typeface="Microsoft Sans Serif"/>
                <a:cs typeface="Microsoft Sans Serif"/>
              </a:rPr>
              <a:t>prefer</a:t>
            </a:r>
            <a:endParaRPr sz="1200">
              <a:latin typeface="Microsoft Sans Serif"/>
              <a:cs typeface="Microsoft Sans Serif"/>
            </a:endParaRPr>
          </a:p>
          <a:p>
            <a:pPr marL="246379" indent="-229235">
              <a:lnSpc>
                <a:spcPts val="1405"/>
              </a:lnSpc>
              <a:buSzPct val="83333"/>
              <a:buFont typeface="Wingdings"/>
              <a:buChar char=""/>
              <a:tabLst>
                <a:tab pos="246379" algn="l"/>
                <a:tab pos="247015" algn="l"/>
              </a:tabLst>
            </a:pPr>
            <a:r>
              <a:rPr sz="1200" dirty="0">
                <a:latin typeface="Microsoft Sans Serif"/>
                <a:cs typeface="Microsoft Sans Serif"/>
              </a:rPr>
              <a:t>start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57727" y="8872118"/>
            <a:ext cx="6790690" cy="195580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0" rIns="0" bIns="0" rtlCol="0">
            <a:spAutoFit/>
          </a:bodyPr>
          <a:lstStyle/>
          <a:p>
            <a:pPr marL="17780">
              <a:lnSpc>
                <a:spcPts val="1520"/>
              </a:lnSpc>
            </a:pPr>
            <a:r>
              <a:rPr sz="1350" b="1" spc="-5" dirty="0">
                <a:solidFill>
                  <a:srgbClr val="0E5689"/>
                </a:solidFill>
                <a:latin typeface="Arial"/>
                <a:cs typeface="Arial"/>
              </a:rPr>
              <a:t>Mismo</a:t>
            </a:r>
            <a:r>
              <a:rPr sz="1350" b="1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sz="1350" b="1" spc="-10" dirty="0">
                <a:solidFill>
                  <a:srgbClr val="0E5689"/>
                </a:solidFill>
                <a:latin typeface="Arial"/>
                <a:cs typeface="Arial"/>
              </a:rPr>
              <a:t>significado,</a:t>
            </a:r>
            <a:r>
              <a:rPr sz="1350" b="1" spc="20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sz="1350" b="1" spc="-10" dirty="0">
                <a:solidFill>
                  <a:srgbClr val="0E5689"/>
                </a:solidFill>
                <a:latin typeface="Arial"/>
                <a:cs typeface="Arial"/>
              </a:rPr>
              <a:t>pero</a:t>
            </a:r>
            <a:r>
              <a:rPr sz="1350" b="1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sz="1350" b="1" spc="-5" dirty="0">
                <a:solidFill>
                  <a:srgbClr val="0E5689"/>
                </a:solidFill>
                <a:latin typeface="Arial"/>
                <a:cs typeface="Arial"/>
              </a:rPr>
              <a:t>distinto</a:t>
            </a:r>
            <a:r>
              <a:rPr sz="1350" b="1" spc="5" dirty="0">
                <a:solidFill>
                  <a:srgbClr val="0E5689"/>
                </a:solidFill>
                <a:latin typeface="Arial"/>
                <a:cs typeface="Arial"/>
              </a:rPr>
              <a:t> </a:t>
            </a:r>
            <a:r>
              <a:rPr sz="1350" b="1" spc="-10" dirty="0">
                <a:solidFill>
                  <a:srgbClr val="0E5689"/>
                </a:solidFill>
                <a:latin typeface="Arial"/>
                <a:cs typeface="Arial"/>
              </a:rPr>
              <a:t>uso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57727" y="762254"/>
            <a:ext cx="7074534" cy="539250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635" rIns="0" bIns="0" rtlCol="0">
            <a:spAutoFit/>
          </a:bodyPr>
          <a:lstStyle/>
          <a:p>
            <a:pPr marL="17780" marR="64769">
              <a:lnSpc>
                <a:spcPts val="1370"/>
              </a:lnSpc>
              <a:spcBef>
                <a:spcPts val="5"/>
              </a:spcBef>
            </a:pPr>
            <a:r>
              <a:rPr sz="1200" spc="-10" dirty="0">
                <a:latin typeface="Microsoft Sans Serif"/>
                <a:cs typeface="Microsoft Sans Serif"/>
              </a:rPr>
              <a:t>El</a:t>
            </a:r>
            <a:r>
              <a:rPr sz="1200" spc="4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significado</a:t>
            </a:r>
            <a:r>
              <a:rPr sz="1200" dirty="0">
                <a:latin typeface="Microsoft Sans Serif"/>
                <a:cs typeface="Microsoft Sans Serif"/>
              </a:rPr>
              <a:t> de los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verbos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siguientes no</a:t>
            </a:r>
            <a:r>
              <a:rPr sz="1200" spc="65" dirty="0">
                <a:latin typeface="Microsoft Sans Serif"/>
                <a:cs typeface="Microsoft Sans Serif"/>
              </a:rPr>
              <a:t> </a:t>
            </a:r>
            <a:r>
              <a:rPr sz="1200" spc="5" dirty="0">
                <a:latin typeface="Microsoft Sans Serif"/>
                <a:cs typeface="Microsoft Sans Serif"/>
              </a:rPr>
              <a:t>varía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seguidos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de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un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infinitivo</a:t>
            </a:r>
            <a:r>
              <a:rPr sz="1200" spc="3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o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de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un</a:t>
            </a:r>
            <a:r>
              <a:rPr sz="1200" spc="3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gerundio.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La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diferencia </a:t>
            </a:r>
            <a:r>
              <a:rPr sz="1200" spc="-30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está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en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que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seguidos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de </a:t>
            </a:r>
            <a:r>
              <a:rPr sz="1200" spc="-5" dirty="0">
                <a:latin typeface="Microsoft Sans Serif"/>
                <a:cs typeface="Microsoft Sans Serif"/>
              </a:rPr>
              <a:t>un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infinitivo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se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utilizan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con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un</a:t>
            </a:r>
            <a:r>
              <a:rPr sz="1200" spc="7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complemento,</a:t>
            </a:r>
            <a:r>
              <a:rPr sz="1200" spc="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mientras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que</a:t>
            </a:r>
            <a:r>
              <a:rPr sz="1200" spc="-5" dirty="0">
                <a:latin typeface="Microsoft Sans Serif"/>
                <a:cs typeface="Microsoft Sans Serif"/>
              </a:rPr>
              <a:t> seguidos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de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un</a:t>
            </a:r>
            <a:endParaRPr sz="1200">
              <a:latin typeface="Microsoft Sans Serif"/>
              <a:cs typeface="Microsoft Sans Serif"/>
            </a:endParaRPr>
          </a:p>
          <a:p>
            <a:pPr marL="17780">
              <a:lnSpc>
                <a:spcPts val="1380"/>
              </a:lnSpc>
            </a:pPr>
            <a:r>
              <a:rPr sz="1200" spc="-5" dirty="0">
                <a:latin typeface="Microsoft Sans Serif"/>
                <a:cs typeface="Microsoft Sans Serif"/>
              </a:rPr>
              <a:t>gerundio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se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utilizan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sin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complemento.</a:t>
            </a:r>
            <a:endParaRPr sz="1200">
              <a:latin typeface="Microsoft Sans Serif"/>
              <a:cs typeface="Microsoft Sans Serif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093721" y="1466342"/>
          <a:ext cx="7191375" cy="13859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3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4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33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1673"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Verbo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1920" marB="0">
                    <a:lnB w="9525">
                      <a:solidFill>
                        <a:srgbClr val="ECECEC"/>
                      </a:solidFill>
                      <a:prstDash val="solid"/>
                    </a:lnB>
                    <a:solidFill>
                      <a:srgbClr val="1264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5"/>
                        </a:lnSpc>
                        <a:spcBef>
                          <a:spcPts val="26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Infinitivo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  <a:p>
                      <a:pPr algn="ctr">
                        <a:lnSpc>
                          <a:spcPts val="1415"/>
                        </a:lnSpc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(con</a:t>
                      </a:r>
                      <a:r>
                        <a:rPr sz="1200" spc="-3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complemento)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3655" marB="0">
                    <a:lnB w="9525">
                      <a:solidFill>
                        <a:srgbClr val="ECECEC"/>
                      </a:solidFill>
                      <a:prstDash val="solid"/>
                    </a:lnB>
                    <a:solidFill>
                      <a:srgbClr val="1264A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415"/>
                        </a:lnSpc>
                        <a:spcBef>
                          <a:spcPts val="26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Gerundio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  <a:p>
                      <a:pPr marL="4445" algn="ctr">
                        <a:lnSpc>
                          <a:spcPts val="1415"/>
                        </a:lnSpc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(sin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complemento)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3655" marB="0">
                    <a:lnB w="9525">
                      <a:solidFill>
                        <a:srgbClr val="ECECEC"/>
                      </a:solidFill>
                      <a:prstDash val="solid"/>
                    </a:lnB>
                    <a:solidFill>
                      <a:srgbClr val="1264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advise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spc="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advise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you</a:t>
                      </a:r>
                      <a:r>
                        <a:rPr sz="1200" i="1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dirty="0">
                          <a:solidFill>
                            <a:srgbClr val="1F1F1F"/>
                          </a:solidFill>
                          <a:uFill>
                            <a:solidFill>
                              <a:srgbClr val="1F1F1F"/>
                            </a:solidFill>
                          </a:uFill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1200" u="sng" spc="-15" dirty="0">
                          <a:solidFill>
                            <a:srgbClr val="1F1F1F"/>
                          </a:solidFill>
                          <a:uFill>
                            <a:solidFill>
                              <a:srgbClr val="1F1F1F"/>
                            </a:solidFill>
                          </a:uFill>
                          <a:latin typeface="Times New Roman"/>
                          <a:cs typeface="Times New Roman"/>
                        </a:rPr>
                        <a:t>go</a:t>
                      </a:r>
                      <a:r>
                        <a:rPr sz="1200" spc="2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1200" spc="-5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bus.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I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advise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10" dirty="0">
                          <a:solidFill>
                            <a:srgbClr val="1F1F1F"/>
                          </a:solidFill>
                          <a:uFill>
                            <a:solidFill>
                              <a:srgbClr val="1F1F1F"/>
                            </a:solidFill>
                          </a:uFill>
                          <a:latin typeface="Times New Roman"/>
                          <a:cs typeface="Times New Roman"/>
                        </a:rPr>
                        <a:t>going</a:t>
                      </a:r>
                      <a:r>
                        <a:rPr sz="1200" spc="2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1200" spc="-2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bus.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317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127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allow/permit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They</a:t>
                      </a:r>
                      <a:r>
                        <a:rPr sz="1200" spc="-4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sz="1200" spc="3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1200" spc="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allow</a:t>
                      </a:r>
                      <a:r>
                        <a:rPr sz="1200" spc="2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people</a:t>
                      </a:r>
                      <a:r>
                        <a:rPr sz="1200" i="1" spc="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dirty="0">
                          <a:solidFill>
                            <a:srgbClr val="1F1F1F"/>
                          </a:solidFill>
                          <a:uFill>
                            <a:solidFill>
                              <a:srgbClr val="1F1F1F"/>
                            </a:solidFill>
                          </a:uFill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200" u="sng" spc="40" dirty="0">
                          <a:solidFill>
                            <a:srgbClr val="1F1F1F"/>
                          </a:solidFill>
                          <a:uFill>
                            <a:solidFill>
                              <a:srgbClr val="1F1F1F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10" dirty="0">
                          <a:solidFill>
                            <a:srgbClr val="1F1F1F"/>
                          </a:solidFill>
                          <a:uFill>
                            <a:solidFill>
                              <a:srgbClr val="1F1F1F"/>
                            </a:solidFill>
                          </a:uFill>
                          <a:latin typeface="Times New Roman"/>
                          <a:cs typeface="Times New Roman"/>
                        </a:rPr>
                        <a:t>smoke</a:t>
                      </a:r>
                      <a:r>
                        <a:rPr sz="1200" spc="3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spc="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building.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They</a:t>
                      </a:r>
                      <a:r>
                        <a:rPr sz="1200" spc="-4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sz="1200" spc="2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1200" spc="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allow</a:t>
                      </a:r>
                      <a:r>
                        <a:rPr sz="1200" spc="2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5" dirty="0">
                          <a:solidFill>
                            <a:srgbClr val="1F1F1F"/>
                          </a:solidFill>
                          <a:uFill>
                            <a:solidFill>
                              <a:srgbClr val="1F1F1F"/>
                            </a:solidFill>
                          </a:uFill>
                          <a:latin typeface="Times New Roman"/>
                          <a:cs typeface="Times New Roman"/>
                        </a:rPr>
                        <a:t>smoking</a:t>
                      </a:r>
                      <a:r>
                        <a:rPr sz="1200" spc="3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200" spc="-2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building.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9525">
                      <a:solidFill>
                        <a:srgbClr val="ECECEC"/>
                      </a:solidFill>
                      <a:prstDash val="solid"/>
                    </a:lnL>
                    <a:lnR w="317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069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forbid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1430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317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 marR="704215">
                        <a:lnSpc>
                          <a:spcPts val="1370"/>
                        </a:lnSpc>
                        <a:spcBef>
                          <a:spcPts val="330"/>
                        </a:spcBef>
                      </a:pP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teacher</a:t>
                      </a:r>
                      <a:r>
                        <a:rPr sz="1200" spc="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has</a:t>
                      </a:r>
                      <a:r>
                        <a:rPr sz="1200" spc="2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forbidden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his</a:t>
                      </a:r>
                      <a:r>
                        <a:rPr sz="1200" i="1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students </a:t>
                      </a:r>
                      <a:r>
                        <a:rPr sz="1200" u="sng" dirty="0">
                          <a:solidFill>
                            <a:srgbClr val="1F1F1F"/>
                          </a:solidFill>
                          <a:uFill>
                            <a:solidFill>
                              <a:srgbClr val="1F1F1F"/>
                            </a:solidFill>
                          </a:uFill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1200" spc="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10" dirty="0">
                          <a:solidFill>
                            <a:srgbClr val="1F1F1F"/>
                          </a:solidFill>
                          <a:uFill>
                            <a:solidFill>
                              <a:srgbClr val="1F1F1F"/>
                            </a:solidFill>
                          </a:uFill>
                          <a:latin typeface="Times New Roman"/>
                          <a:cs typeface="Times New Roman"/>
                        </a:rPr>
                        <a:t>use</a:t>
                      </a:r>
                      <a:r>
                        <a:rPr sz="1200" spc="2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mobile</a:t>
                      </a:r>
                      <a:r>
                        <a:rPr sz="1200" spc="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phones</a:t>
                      </a:r>
                      <a:r>
                        <a:rPr sz="1200" spc="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class.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317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 marR="435609">
                        <a:lnSpc>
                          <a:spcPts val="1370"/>
                        </a:lnSpc>
                        <a:spcBef>
                          <a:spcPts val="330"/>
                        </a:spcBef>
                      </a:pP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teacher</a:t>
                      </a:r>
                      <a:r>
                        <a:rPr sz="1200" spc="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has</a:t>
                      </a:r>
                      <a:r>
                        <a:rPr sz="1200" spc="2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forbidden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5" dirty="0">
                          <a:solidFill>
                            <a:srgbClr val="1F1F1F"/>
                          </a:solidFill>
                          <a:uFill>
                            <a:solidFill>
                              <a:srgbClr val="1F1F1F"/>
                            </a:solidFill>
                          </a:uFill>
                          <a:latin typeface="Times New Roman"/>
                          <a:cs typeface="Times New Roman"/>
                        </a:rPr>
                        <a:t>using</a:t>
                      </a:r>
                      <a:r>
                        <a:rPr sz="1200" spc="3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mobile </a:t>
                      </a:r>
                      <a:r>
                        <a:rPr sz="1200" spc="-28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phones</a:t>
                      </a:r>
                      <a:r>
                        <a:rPr sz="1200" spc="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class.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317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3175">
                      <a:solidFill>
                        <a:srgbClr val="ECECE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157727" y="2997073"/>
            <a:ext cx="6790690" cy="198120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0" rIns="0" bIns="0" rtlCol="0">
            <a:spAutoFit/>
          </a:bodyPr>
          <a:lstStyle/>
          <a:p>
            <a:pPr marL="17780">
              <a:lnSpc>
                <a:spcPts val="1520"/>
              </a:lnSpc>
            </a:pPr>
            <a:r>
              <a:rPr sz="1350" b="1" spc="-15" dirty="0">
                <a:solidFill>
                  <a:srgbClr val="0E5689"/>
                </a:solidFill>
                <a:latin typeface="Arial"/>
                <a:cs typeface="Arial"/>
              </a:rPr>
              <a:t>Con </a:t>
            </a:r>
            <a:r>
              <a:rPr sz="1350" b="1" spc="-5" dirty="0">
                <a:solidFill>
                  <a:srgbClr val="0E5689"/>
                </a:solidFill>
                <a:latin typeface="Arial"/>
                <a:cs typeface="Arial"/>
              </a:rPr>
              <a:t>cambio</a:t>
            </a:r>
            <a:r>
              <a:rPr sz="1350" b="1" spc="-10" dirty="0">
                <a:solidFill>
                  <a:srgbClr val="0E5689"/>
                </a:solidFill>
                <a:latin typeface="Arial"/>
                <a:cs typeface="Arial"/>
              </a:rPr>
              <a:t> de </a:t>
            </a:r>
            <a:r>
              <a:rPr sz="1350" b="1" spc="-5" dirty="0">
                <a:solidFill>
                  <a:srgbClr val="0E5689"/>
                </a:solidFill>
                <a:latin typeface="Arial"/>
                <a:cs typeface="Arial"/>
              </a:rPr>
              <a:t>significado</a:t>
            </a:r>
            <a:endParaRPr sz="13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57727" y="3371978"/>
            <a:ext cx="7074534" cy="359073"/>
          </a:xfrm>
          <a:prstGeom prst="rect">
            <a:avLst/>
          </a:prstGeom>
          <a:solidFill>
            <a:srgbClr val="F9F9FF"/>
          </a:solidFill>
        </p:spPr>
        <p:txBody>
          <a:bodyPr vert="horz" wrap="square" lIns="0" tIns="0" rIns="0" bIns="0" rtlCol="0">
            <a:spAutoFit/>
          </a:bodyPr>
          <a:lstStyle/>
          <a:p>
            <a:pPr marL="17780" marR="484505">
              <a:lnSpc>
                <a:spcPts val="1400"/>
              </a:lnSpc>
            </a:pPr>
            <a:r>
              <a:rPr sz="1200" spc="-5" dirty="0">
                <a:latin typeface="Microsoft Sans Serif"/>
                <a:cs typeface="Microsoft Sans Serif"/>
              </a:rPr>
              <a:t>Los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siguientes </a:t>
            </a:r>
            <a:r>
              <a:rPr sz="1200" dirty="0">
                <a:latin typeface="Microsoft Sans Serif"/>
                <a:cs typeface="Microsoft Sans Serif"/>
              </a:rPr>
              <a:t>verbos </a:t>
            </a:r>
            <a:r>
              <a:rPr sz="1200" spc="-5" dirty="0">
                <a:latin typeface="Microsoft Sans Serif"/>
                <a:cs typeface="Microsoft Sans Serif"/>
              </a:rPr>
              <a:t>pueden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5" dirty="0">
                <a:latin typeface="Microsoft Sans Serif"/>
                <a:cs typeface="Microsoft Sans Serif"/>
              </a:rPr>
              <a:t>ir</a:t>
            </a:r>
            <a:r>
              <a:rPr sz="1200" spc="3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seguidos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de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un</a:t>
            </a:r>
            <a:r>
              <a:rPr sz="1200" spc="7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infinitivo</a:t>
            </a:r>
            <a:r>
              <a:rPr sz="1200" spc="3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o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de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un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gerundio,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pero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su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significado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se </a:t>
            </a:r>
            <a:r>
              <a:rPr sz="1200" spc="-30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modifica.</a:t>
            </a:r>
            <a:endParaRPr sz="1200">
              <a:latin typeface="Microsoft Sans Serif"/>
              <a:cs typeface="Microsoft Sans Serif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3093720" y="3899662"/>
          <a:ext cx="7190740" cy="44649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7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4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7556">
                <a:tc>
                  <a:txBody>
                    <a:bodyPr/>
                    <a:lstStyle/>
                    <a:p>
                      <a:pPr marL="3854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Verbo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6195" marB="0">
                    <a:lnB w="9525">
                      <a:solidFill>
                        <a:srgbClr val="ECECEC"/>
                      </a:solidFill>
                      <a:prstDash val="solid"/>
                    </a:lnB>
                    <a:solidFill>
                      <a:srgbClr val="1264A0"/>
                    </a:solidFill>
                  </a:tcPr>
                </a:tc>
                <a:tc>
                  <a:txBody>
                    <a:bodyPr/>
                    <a:lstStyle/>
                    <a:p>
                      <a:pPr marL="47942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Significado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con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infinitivo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6195" marB="0">
                    <a:lnB w="9525">
                      <a:solidFill>
                        <a:srgbClr val="ECECEC"/>
                      </a:solidFill>
                      <a:prstDash val="solid"/>
                    </a:lnB>
                    <a:solidFill>
                      <a:srgbClr val="1264A0"/>
                    </a:solidFill>
                  </a:tcPr>
                </a:tc>
                <a:tc>
                  <a:txBody>
                    <a:bodyPr/>
                    <a:lstStyle/>
                    <a:p>
                      <a:pPr marL="87630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Significado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con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Microsoft Sans Serif"/>
                          <a:cs typeface="Microsoft Sans Serif"/>
                        </a:rPr>
                        <a:t>gerundio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6195" marB="0">
                    <a:lnB w="9525">
                      <a:solidFill>
                        <a:srgbClr val="ECECEC"/>
                      </a:solidFill>
                      <a:prstDash val="solid"/>
                    </a:lnB>
                    <a:solidFill>
                      <a:srgbClr val="1264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9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forget/remember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se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refiere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al</a:t>
                      </a:r>
                      <a:r>
                        <a:rPr sz="1200" spc="-3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futuro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Remember</a:t>
                      </a:r>
                      <a:r>
                        <a:rPr sz="1200" spc="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1200" u="sng" spc="-5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switch</a:t>
                      </a:r>
                      <a:r>
                        <a:rPr sz="1200" spc="-2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off</a:t>
                      </a:r>
                      <a:r>
                        <a:rPr sz="1200" spc="-4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spc="2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lights.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se</a:t>
                      </a:r>
                      <a:r>
                        <a:rPr sz="1200" spc="-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refiere</a:t>
                      </a:r>
                      <a:r>
                        <a:rPr sz="1200" spc="-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al</a:t>
                      </a:r>
                      <a:r>
                        <a:rPr sz="1200" spc="-5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pasado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sz="1200" spc="2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you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remember</a:t>
                      </a:r>
                      <a:r>
                        <a:rPr sz="1200" spc="4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15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losing</a:t>
                      </a:r>
                      <a:r>
                        <a:rPr sz="1200" spc="4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your</a:t>
                      </a:r>
                      <a:r>
                        <a:rPr sz="1200" spc="3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first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tooth?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317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4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go</a:t>
                      </a:r>
                      <a:r>
                        <a:rPr sz="1200" spc="-6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on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empezar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a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hacer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algo</a:t>
                      </a:r>
                      <a:r>
                        <a:rPr sz="1200" spc="2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nuevo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7470" marR="603250">
                        <a:lnSpc>
                          <a:spcPts val="1370"/>
                        </a:lnSpc>
                      </a:pP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After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his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studies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he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went</a:t>
                      </a:r>
                      <a:r>
                        <a:rPr sz="1200" spc="2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sz="1200" spc="-2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10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become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teacher.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continuar haciendo</a:t>
                      </a:r>
                      <a:r>
                        <a:rPr sz="1200" spc="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lo</a:t>
                      </a:r>
                      <a:r>
                        <a:rPr sz="1200" spc="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mismo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7470" marR="128270">
                        <a:lnSpc>
                          <a:spcPts val="1370"/>
                        </a:lnSpc>
                      </a:pP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He 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stopped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reading,</a:t>
                      </a:r>
                      <a:r>
                        <a:rPr sz="1200" spc="4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looked</a:t>
                      </a:r>
                      <a:r>
                        <a:rPr sz="1200" spc="-1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up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spc="-2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word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1200" spc="-1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then</a:t>
                      </a:r>
                      <a:r>
                        <a:rPr sz="1200" spc="-2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went </a:t>
                      </a:r>
                      <a:r>
                        <a:rPr sz="1200" spc="-28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sz="1200" spc="-2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10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reading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317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59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need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tener 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que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hacer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algo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spc="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need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200" u="sng" spc="10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10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finish</a:t>
                      </a:r>
                      <a:r>
                        <a:rPr sz="1200" spc="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my</a:t>
                      </a:r>
                      <a:r>
                        <a:rPr sz="1200" spc="-2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homework</a:t>
                      </a:r>
                      <a:r>
                        <a:rPr sz="1200" spc="-1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sz="1200" spc="-2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time.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ser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necesario</a:t>
                      </a:r>
                      <a:r>
                        <a:rPr sz="1200" spc="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algo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car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needs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10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cleaning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317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98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regret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lamentar</a:t>
                      </a:r>
                      <a:r>
                        <a:rPr sz="1200" spc="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algo</a:t>
                      </a:r>
                      <a:r>
                        <a:rPr sz="1200" spc="2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que está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por ocurrir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7470" marR="318135">
                        <a:lnSpc>
                          <a:spcPts val="1390"/>
                        </a:lnSpc>
                      </a:pP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regret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200" u="sng" spc="25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10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say</a:t>
                      </a:r>
                      <a:r>
                        <a:rPr sz="1200" spc="-4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that</a:t>
                      </a:r>
                      <a:r>
                        <a:rPr sz="1200" spc="3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you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cannot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come </a:t>
                      </a:r>
                      <a:r>
                        <a:rPr sz="1200" spc="-28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200" spc="-2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us.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lamentar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algo</a:t>
                      </a:r>
                      <a:r>
                        <a:rPr sz="1200" spc="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que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ha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sucedido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regret</a:t>
                      </a:r>
                      <a:r>
                        <a:rPr sz="1200" spc="1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10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saying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that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spc="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hated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her.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17475" marB="0">
                    <a:lnL w="9525">
                      <a:solidFill>
                        <a:srgbClr val="ECECEC"/>
                      </a:solidFill>
                      <a:prstDash val="solid"/>
                    </a:lnL>
                    <a:lnR w="317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6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stop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detenerse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hacer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algo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stopped</a:t>
                      </a:r>
                      <a:r>
                        <a:rPr sz="1200" spc="-2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200" u="sng" spc="20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10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smoke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dejar</a:t>
                      </a:r>
                      <a:r>
                        <a:rPr sz="1200" spc="-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1200" spc="-2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hacer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algo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spc="-2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stopped</a:t>
                      </a:r>
                      <a:r>
                        <a:rPr sz="1200" spc="-2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10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smoking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9525">
                      <a:solidFill>
                        <a:srgbClr val="ECECEC"/>
                      </a:solidFill>
                      <a:prstDash val="solid"/>
                    </a:lnL>
                    <a:lnR w="317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9525">
                      <a:solidFill>
                        <a:srgbClr val="ECECE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66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200" spc="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try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317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hacer</a:t>
                      </a:r>
                      <a:r>
                        <a:rPr sz="1200" spc="-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algo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complicado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7470" marR="606425">
                        <a:lnSpc>
                          <a:spcPts val="1370"/>
                        </a:lnSpc>
                      </a:pP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200" spc="-2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tried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200" u="sng" spc="25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15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solve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this</a:t>
                      </a:r>
                      <a:r>
                        <a:rPr sz="1200" spc="-1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riddle,</a:t>
                      </a:r>
                      <a:r>
                        <a:rPr sz="1200" spc="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but</a:t>
                      </a:r>
                      <a:r>
                        <a:rPr sz="1200" spc="2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I </a:t>
                      </a:r>
                      <a:r>
                        <a:rPr sz="1200" spc="-28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couldn’t.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952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3175">
                      <a:solidFill>
                        <a:srgbClr val="ECEC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probar</a:t>
                      </a:r>
                      <a:r>
                        <a:rPr sz="1200" spc="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hacer</a:t>
                      </a:r>
                      <a:r>
                        <a:rPr sz="1200" spc="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algo</a:t>
                      </a:r>
                      <a:r>
                        <a:rPr sz="1200" spc="2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1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(y</a:t>
                      </a:r>
                      <a:r>
                        <a:rPr sz="1200" spc="-5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ver</a:t>
                      </a:r>
                      <a:r>
                        <a:rPr sz="1200" spc="3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qué</a:t>
                      </a:r>
                      <a:r>
                        <a:rPr sz="1200" spc="-5" dirty="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pasa)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7470" marR="119380">
                        <a:lnSpc>
                          <a:spcPts val="1370"/>
                        </a:lnSpc>
                      </a:pPr>
                      <a:r>
                        <a:rPr sz="1200" spc="-1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We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tried</a:t>
                      </a:r>
                      <a:r>
                        <a:rPr sz="1200" spc="4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u="sng" spc="-10" dirty="0">
                          <a:solidFill>
                            <a:srgbClr val="0E5689"/>
                          </a:solidFill>
                          <a:uFill>
                            <a:solidFill>
                              <a:srgbClr val="0E5689"/>
                            </a:solidFill>
                          </a:uFill>
                          <a:latin typeface="Times New Roman"/>
                          <a:cs typeface="Times New Roman"/>
                        </a:rPr>
                        <a:t>baking</a:t>
                      </a:r>
                      <a:r>
                        <a:rPr sz="1200" spc="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cake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without</a:t>
                      </a:r>
                      <a:r>
                        <a:rPr sz="1200" spc="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flour,</a:t>
                      </a:r>
                      <a:r>
                        <a:rPr sz="1200" spc="2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but</a:t>
                      </a:r>
                      <a:r>
                        <a:rPr sz="1200" spc="3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it</a:t>
                      </a:r>
                      <a:r>
                        <a:rPr sz="1200" spc="3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did</a:t>
                      </a:r>
                      <a:r>
                        <a:rPr sz="1200" spc="3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not </a:t>
                      </a:r>
                      <a:r>
                        <a:rPr sz="1200" spc="-285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0E5689"/>
                          </a:solidFill>
                          <a:latin typeface="Times New Roman"/>
                          <a:cs typeface="Times New Roman"/>
                        </a:rPr>
                        <a:t>work.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0" marB="0">
                    <a:lnL w="9525">
                      <a:solidFill>
                        <a:srgbClr val="ECECEC"/>
                      </a:solidFill>
                      <a:prstDash val="solid"/>
                    </a:lnL>
                    <a:lnR w="3175">
                      <a:solidFill>
                        <a:srgbClr val="ECECEC"/>
                      </a:solidFill>
                      <a:prstDash val="solid"/>
                    </a:lnR>
                    <a:lnT w="9525">
                      <a:solidFill>
                        <a:srgbClr val="ECECEC"/>
                      </a:solidFill>
                      <a:prstDash val="solid"/>
                    </a:lnT>
                    <a:lnB w="3175">
                      <a:solidFill>
                        <a:srgbClr val="ECECE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64204" y="1398777"/>
            <a:ext cx="5055870" cy="1673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1000" b="1" spc="-5" dirty="0">
                <a:latin typeface="Arial"/>
                <a:cs typeface="Arial"/>
              </a:rPr>
              <a:t>1. Practica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las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reglas</a:t>
            </a:r>
            <a:r>
              <a:rPr sz="1000" b="1" spc="-4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del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gerundio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aplicándolas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a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los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siguientes</a:t>
            </a:r>
            <a:r>
              <a:rPr sz="1000" b="1" spc="10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verbos</a:t>
            </a:r>
            <a:r>
              <a:rPr sz="1000" b="1" spc="-15" dirty="0">
                <a:latin typeface="Arial"/>
                <a:cs typeface="Arial"/>
              </a:rPr>
              <a:t> en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spc="-15" dirty="0">
                <a:latin typeface="Arial"/>
                <a:cs typeface="Arial"/>
              </a:rPr>
              <a:t>infinitivo: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718865" y="1789811"/>
          <a:ext cx="5974079" cy="65427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53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97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0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59">
                <a:tc>
                  <a:txBody>
                    <a:bodyPr/>
                    <a:lstStyle/>
                    <a:p>
                      <a:pPr marL="445134">
                        <a:lnSpc>
                          <a:spcPts val="116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VERBO</a:t>
                      </a:r>
                      <a:r>
                        <a:rPr sz="1000" b="1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EN</a:t>
                      </a:r>
                      <a:r>
                        <a:rPr sz="10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INFINITIVO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6EAC46"/>
                    </a:solidFill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ts val="116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FO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MA</a:t>
                      </a:r>
                      <a:r>
                        <a:rPr sz="10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000" b="1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000" b="1" spc="-2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RU</a:t>
                      </a:r>
                      <a:r>
                        <a:rPr sz="1000" b="1" spc="-3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6EAC46"/>
                    </a:solidFill>
                  </a:tcPr>
                </a:tc>
                <a:tc>
                  <a:txBody>
                    <a:bodyPr/>
                    <a:lstStyle/>
                    <a:p>
                      <a:pPr marL="460375">
                        <a:lnSpc>
                          <a:spcPts val="1160"/>
                        </a:lnSpc>
                      </a:pPr>
                      <a:r>
                        <a:rPr sz="1000" b="1" spc="-15" dirty="0">
                          <a:latin typeface="Arial"/>
                          <a:cs typeface="Arial"/>
                        </a:rPr>
                        <a:t>SIGNIFICADO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6EAC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375">
                <a:tc>
                  <a:txBody>
                    <a:bodyPr/>
                    <a:lstStyle/>
                    <a:p>
                      <a:pPr marL="69850">
                        <a:lnSpc>
                          <a:spcPts val="1135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30" dirty="0">
                          <a:latin typeface="Arial"/>
                          <a:cs typeface="Arial"/>
                        </a:rPr>
                        <a:t>BE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marL="69850">
                        <a:lnSpc>
                          <a:spcPts val="116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latin typeface="Arial"/>
                          <a:cs typeface="Arial"/>
                        </a:rPr>
                        <a:t>COME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423">
                <a:tc>
                  <a:txBody>
                    <a:bodyPr/>
                    <a:lstStyle/>
                    <a:p>
                      <a:pPr marL="69850">
                        <a:lnSpc>
                          <a:spcPts val="116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30" dirty="0">
                          <a:latin typeface="Arial"/>
                          <a:cs typeface="Arial"/>
                        </a:rPr>
                        <a:t>SIT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375">
                <a:tc>
                  <a:txBody>
                    <a:bodyPr/>
                    <a:lstStyle/>
                    <a:p>
                      <a:pPr marL="69850">
                        <a:lnSpc>
                          <a:spcPts val="116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latin typeface="Arial"/>
                          <a:cs typeface="Arial"/>
                        </a:rPr>
                        <a:t>HAVE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805">
                <a:tc>
                  <a:txBody>
                    <a:bodyPr/>
                    <a:lstStyle/>
                    <a:p>
                      <a:pPr marL="69850">
                        <a:lnSpc>
                          <a:spcPts val="116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LOVE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1375">
                <a:tc>
                  <a:txBody>
                    <a:bodyPr/>
                    <a:lstStyle/>
                    <a:p>
                      <a:pPr marL="69850">
                        <a:lnSpc>
                          <a:spcPts val="116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LIE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424">
                <a:tc>
                  <a:txBody>
                    <a:bodyPr/>
                    <a:lstStyle/>
                    <a:p>
                      <a:pPr marL="69850">
                        <a:lnSpc>
                          <a:spcPts val="116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LIKE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1629">
                <a:tc>
                  <a:txBody>
                    <a:bodyPr/>
                    <a:lstStyle/>
                    <a:p>
                      <a:pPr marL="69850">
                        <a:lnSpc>
                          <a:spcPts val="1135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MISS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7471">
                <a:tc>
                  <a:txBody>
                    <a:bodyPr/>
                    <a:lstStyle/>
                    <a:p>
                      <a:pPr marL="69850">
                        <a:lnSpc>
                          <a:spcPts val="116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55" dirty="0">
                          <a:latin typeface="Arial"/>
                          <a:cs typeface="Arial"/>
                        </a:rPr>
                        <a:t> DO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1270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1270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1270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4424">
                <a:tc>
                  <a:txBody>
                    <a:bodyPr/>
                    <a:lstStyle/>
                    <a:p>
                      <a:pPr marL="69850">
                        <a:lnSpc>
                          <a:spcPts val="1185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TAKE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1270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1270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1270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4677">
                <a:tc>
                  <a:txBody>
                    <a:bodyPr/>
                    <a:lstStyle/>
                    <a:p>
                      <a:pPr marL="69850">
                        <a:lnSpc>
                          <a:spcPts val="116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WORK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1375">
                <a:tc>
                  <a:txBody>
                    <a:bodyPr/>
                    <a:lstStyle/>
                    <a:p>
                      <a:pPr marL="69850">
                        <a:lnSpc>
                          <a:spcPts val="116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30" dirty="0">
                          <a:latin typeface="Arial"/>
                          <a:cs typeface="Arial"/>
                        </a:rPr>
                        <a:t>CUT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4424">
                <a:tc>
                  <a:txBody>
                    <a:bodyPr/>
                    <a:lstStyle/>
                    <a:p>
                      <a:pPr marL="69850">
                        <a:lnSpc>
                          <a:spcPts val="116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30" dirty="0">
                          <a:latin typeface="Arial"/>
                          <a:cs typeface="Arial"/>
                        </a:rPr>
                        <a:t>WANT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1756">
                <a:tc>
                  <a:txBody>
                    <a:bodyPr/>
                    <a:lstStyle/>
                    <a:p>
                      <a:pPr marL="69850">
                        <a:lnSpc>
                          <a:spcPts val="116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GO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44423">
                <a:tc>
                  <a:txBody>
                    <a:bodyPr/>
                    <a:lstStyle/>
                    <a:p>
                      <a:pPr marL="69850">
                        <a:lnSpc>
                          <a:spcPts val="116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30" dirty="0">
                          <a:latin typeface="Arial"/>
                          <a:cs typeface="Arial"/>
                        </a:rPr>
                        <a:t>RUN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41376">
                <a:tc>
                  <a:txBody>
                    <a:bodyPr/>
                    <a:lstStyle/>
                    <a:p>
                      <a:pPr marL="69850">
                        <a:lnSpc>
                          <a:spcPts val="116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SWIM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44677">
                <a:tc>
                  <a:txBody>
                    <a:bodyPr/>
                    <a:lstStyle/>
                    <a:p>
                      <a:pPr marL="69850">
                        <a:lnSpc>
                          <a:spcPts val="116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SEE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41375">
                <a:tc>
                  <a:txBody>
                    <a:bodyPr/>
                    <a:lstStyle/>
                    <a:p>
                      <a:pPr marL="69850">
                        <a:lnSpc>
                          <a:spcPts val="1160"/>
                        </a:lnSpc>
                      </a:pPr>
                      <a:r>
                        <a:rPr sz="1000" b="1" spc="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MIX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A8D08D"/>
                      </a:solidFill>
                      <a:prstDash val="solid"/>
                    </a:lnL>
                    <a:lnR w="6350">
                      <a:solidFill>
                        <a:srgbClr val="A8D08D"/>
                      </a:solidFill>
                      <a:prstDash val="solid"/>
                    </a:lnR>
                    <a:lnT w="6350">
                      <a:solidFill>
                        <a:srgbClr val="A8D08D"/>
                      </a:solidFill>
                      <a:prstDash val="solid"/>
                    </a:lnT>
                    <a:lnB w="6350">
                      <a:solidFill>
                        <a:srgbClr val="A8D08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163315" y="8322944"/>
            <a:ext cx="4403090" cy="958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2110">
              <a:spcBef>
                <a:spcPts val="100"/>
              </a:spcBef>
            </a:pPr>
            <a:r>
              <a:rPr sz="1200" b="1" spc="-5" dirty="0">
                <a:solidFill>
                  <a:srgbClr val="003399"/>
                </a:solidFill>
                <a:latin typeface="Tahoma"/>
                <a:cs typeface="Tahoma"/>
              </a:rPr>
              <a:t>Watch these</a:t>
            </a:r>
            <a:r>
              <a:rPr sz="1200" b="1" dirty="0">
                <a:solidFill>
                  <a:srgbClr val="003399"/>
                </a:solidFill>
                <a:latin typeface="Tahoma"/>
                <a:cs typeface="Tahoma"/>
              </a:rPr>
              <a:t> </a:t>
            </a:r>
            <a:r>
              <a:rPr sz="1200" b="1" spc="-5" dirty="0">
                <a:solidFill>
                  <a:srgbClr val="003399"/>
                </a:solidFill>
                <a:latin typeface="Tahoma"/>
                <a:cs typeface="Tahoma"/>
              </a:rPr>
              <a:t>videos</a:t>
            </a:r>
            <a:r>
              <a:rPr sz="1200" b="1" spc="-25" dirty="0">
                <a:solidFill>
                  <a:srgbClr val="003399"/>
                </a:solidFill>
                <a:latin typeface="Tahoma"/>
                <a:cs typeface="Tahoma"/>
              </a:rPr>
              <a:t> </a:t>
            </a:r>
            <a:r>
              <a:rPr sz="1200" b="1" dirty="0">
                <a:solidFill>
                  <a:srgbClr val="003399"/>
                </a:solidFill>
                <a:latin typeface="Tahoma"/>
                <a:cs typeface="Tahoma"/>
              </a:rPr>
              <a:t>to</a:t>
            </a:r>
            <a:r>
              <a:rPr sz="1200" b="1" spc="-25" dirty="0">
                <a:solidFill>
                  <a:srgbClr val="003399"/>
                </a:solidFill>
                <a:latin typeface="Tahoma"/>
                <a:cs typeface="Tahoma"/>
              </a:rPr>
              <a:t> </a:t>
            </a:r>
            <a:r>
              <a:rPr sz="1200" b="1" dirty="0">
                <a:solidFill>
                  <a:srgbClr val="003399"/>
                </a:solidFill>
                <a:latin typeface="Tahoma"/>
                <a:cs typeface="Tahoma"/>
              </a:rPr>
              <a:t>learn</a:t>
            </a:r>
            <a:r>
              <a:rPr sz="1200" b="1" spc="-25" dirty="0">
                <a:solidFill>
                  <a:srgbClr val="003399"/>
                </a:solidFill>
                <a:latin typeface="Tahoma"/>
                <a:cs typeface="Tahoma"/>
              </a:rPr>
              <a:t> </a:t>
            </a:r>
            <a:r>
              <a:rPr sz="1200" b="1" spc="-5" dirty="0">
                <a:solidFill>
                  <a:srgbClr val="003399"/>
                </a:solidFill>
                <a:latin typeface="Tahoma"/>
                <a:cs typeface="Tahoma"/>
              </a:rPr>
              <a:t>more:</a:t>
            </a:r>
            <a:endParaRPr sz="1200">
              <a:latin typeface="Tahoma"/>
              <a:cs typeface="Tahoma"/>
            </a:endParaRPr>
          </a:p>
          <a:p>
            <a:pPr marL="12700" marR="5080">
              <a:lnSpc>
                <a:spcPts val="2950"/>
              </a:lnSpc>
              <a:spcBef>
                <a:spcPts val="150"/>
              </a:spcBef>
            </a:pPr>
            <a:r>
              <a:rPr sz="12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ahoma"/>
                <a:cs typeface="Tahoma"/>
                <a:hlinkClick r:id="rId2"/>
              </a:rPr>
              <a:t>https://youtu.be/_0onvUH6z98?si=bhLfo1yLzSQPmGQC </a:t>
            </a:r>
            <a:r>
              <a:rPr sz="1200" b="1" spc="-340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2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ahoma"/>
                <a:cs typeface="Tahoma"/>
                <a:hlinkClick r:id="rId3"/>
              </a:rPr>
              <a:t>https://youtu.be/Ulay6SRJkQA?si=I7HClAAGPSTgqy5O</a:t>
            </a:r>
            <a:endParaRPr sz="1200">
              <a:latin typeface="Tahoma"/>
              <a:cs typeface="Tahoma"/>
            </a:endParaRP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12155" y="908303"/>
            <a:ext cx="1804543" cy="23164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3328" y="541828"/>
            <a:ext cx="2319020" cy="48260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Would</a:t>
            </a:r>
            <a:r>
              <a:rPr spc="-75" dirty="0"/>
              <a:t> </a:t>
            </a:r>
            <a:r>
              <a:rPr dirty="0"/>
              <a:t>-Like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436492" y="2963464"/>
          <a:ext cx="4513579" cy="16712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61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2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7641">
                <a:tc>
                  <a:txBody>
                    <a:bodyPr/>
                    <a:lstStyle/>
                    <a:p>
                      <a:pPr marR="349250" algn="ctr">
                        <a:lnSpc>
                          <a:spcPts val="1555"/>
                        </a:lnSpc>
                      </a:pPr>
                      <a:r>
                        <a:rPr sz="1300" b="1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singular</a:t>
                      </a:r>
                      <a:endParaRPr sz="13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7505" algn="ctr">
                        <a:lnSpc>
                          <a:spcPts val="1555"/>
                        </a:lnSpc>
                      </a:pPr>
                      <a:r>
                        <a:rPr sz="1300" b="1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plural</a:t>
                      </a:r>
                      <a:endParaRPr sz="13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330">
                <a:tc>
                  <a:txBody>
                    <a:bodyPr/>
                    <a:lstStyle/>
                    <a:p>
                      <a:pPr marR="349250" algn="ctr">
                        <a:lnSpc>
                          <a:spcPct val="100000"/>
                        </a:lnSpc>
                        <a:spcBef>
                          <a:spcPts val="615"/>
                        </a:spcBef>
                        <a:tabLst>
                          <a:tab pos="1071880" algn="l"/>
                        </a:tabLst>
                      </a:pP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I 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</a:t>
                      </a:r>
                      <a:r>
                        <a:rPr sz="1300" spc="3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like</a:t>
                      </a:r>
                      <a:r>
                        <a:rPr sz="1300" u="sng" spc="-10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ahoma"/>
                          <a:cs typeface="Tahoma"/>
                        </a:rPr>
                        <a:t>	</a:t>
                      </a:r>
                      <a:r>
                        <a:rPr sz="130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__</a:t>
                      </a:r>
                      <a:endParaRPr sz="1300">
                        <a:latin typeface="Tahoma"/>
                        <a:cs typeface="Tahoma"/>
                      </a:endParaRPr>
                    </a:p>
                  </a:txBody>
                  <a:tcPr marL="0" marR="0" marT="78105" marB="0"/>
                </a:tc>
                <a:tc>
                  <a:txBody>
                    <a:bodyPr/>
                    <a:lstStyle/>
                    <a:p>
                      <a:pPr marL="407670" algn="ctr">
                        <a:lnSpc>
                          <a:spcPct val="100000"/>
                        </a:lnSpc>
                        <a:spcBef>
                          <a:spcPts val="615"/>
                        </a:spcBef>
                        <a:tabLst>
                          <a:tab pos="1971039" algn="l"/>
                        </a:tabLst>
                      </a:pP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We</a:t>
                      </a:r>
                      <a:r>
                        <a:rPr sz="1300" spc="-3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</a:t>
                      </a:r>
                      <a:r>
                        <a:rPr sz="1300" spc="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like</a:t>
                      </a:r>
                      <a:r>
                        <a:rPr sz="1300" spc="-3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_</a:t>
                      </a:r>
                      <a:r>
                        <a:rPr sz="1300" u="sng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ahoma"/>
                          <a:cs typeface="Tahoma"/>
                        </a:rPr>
                        <a:t> 	</a:t>
                      </a:r>
                      <a:endParaRPr sz="1300">
                        <a:latin typeface="Tahoma"/>
                        <a:cs typeface="Tahoma"/>
                      </a:endParaRPr>
                    </a:p>
                  </a:txBody>
                  <a:tcPr marL="0" marR="0" marT="781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330">
                <a:tc>
                  <a:txBody>
                    <a:bodyPr/>
                    <a:lstStyle/>
                    <a:p>
                      <a:pPr marR="305435" algn="ctr">
                        <a:lnSpc>
                          <a:spcPct val="100000"/>
                        </a:lnSpc>
                        <a:spcBef>
                          <a:spcPts val="630"/>
                        </a:spcBef>
                        <a:tabLst>
                          <a:tab pos="1693545" algn="l"/>
                        </a:tabLst>
                      </a:pP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You</a:t>
                      </a:r>
                      <a:r>
                        <a:rPr sz="1300" spc="-2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</a:t>
                      </a:r>
                      <a:r>
                        <a:rPr sz="1300" spc="-2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like</a:t>
                      </a:r>
                      <a:r>
                        <a:rPr sz="1300" spc="-3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__</a:t>
                      </a:r>
                      <a:r>
                        <a:rPr sz="1300" u="sng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ahoma"/>
                          <a:cs typeface="Tahoma"/>
                        </a:rPr>
                        <a:t> 	</a:t>
                      </a:r>
                      <a:endParaRPr sz="1300">
                        <a:latin typeface="Tahoma"/>
                        <a:cs typeface="Tahoma"/>
                      </a:endParaRPr>
                    </a:p>
                  </a:txBody>
                  <a:tcPr marL="0" marR="0" marT="80010" marB="0"/>
                </a:tc>
                <a:tc>
                  <a:txBody>
                    <a:bodyPr/>
                    <a:lstStyle/>
                    <a:p>
                      <a:pPr marL="360045" algn="ctr">
                        <a:lnSpc>
                          <a:spcPct val="100000"/>
                        </a:lnSpc>
                        <a:spcBef>
                          <a:spcPts val="630"/>
                        </a:spcBef>
                        <a:tabLst>
                          <a:tab pos="1828800" algn="l"/>
                        </a:tabLst>
                      </a:pP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You</a:t>
                      </a:r>
                      <a:r>
                        <a:rPr sz="130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like 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__</a:t>
                      </a:r>
                      <a:r>
                        <a:rPr sz="1300" u="sng" spc="5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ahoma"/>
                          <a:cs typeface="Tahoma"/>
                        </a:rPr>
                        <a:t>	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_</a:t>
                      </a:r>
                      <a:endParaRPr sz="1300">
                        <a:latin typeface="Tahoma"/>
                        <a:cs typeface="Tahoma"/>
                      </a:endParaRPr>
                    </a:p>
                  </a:txBody>
                  <a:tcPr marL="0" marR="0" marT="8001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929">
                <a:tc>
                  <a:txBody>
                    <a:bodyPr/>
                    <a:lstStyle/>
                    <a:p>
                      <a:pPr marL="175260" marR="525780" indent="36195" algn="just">
                        <a:lnSpc>
                          <a:spcPct val="100800"/>
                        </a:lnSpc>
                        <a:spcBef>
                          <a:spcPts val="585"/>
                        </a:spcBef>
                      </a:pP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He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 like</a:t>
                      </a:r>
                      <a:r>
                        <a:rPr sz="1300" u="sng" spc="395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u="sng" spc="400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_ </a:t>
                      </a:r>
                      <a:r>
                        <a:rPr sz="1300" spc="-39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She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 like</a:t>
                      </a:r>
                      <a:r>
                        <a:rPr sz="1300" u="sng" spc="530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ahoma"/>
                          <a:cs typeface="Tahoma"/>
                        </a:rPr>
                        <a:t>  </a:t>
                      </a:r>
                      <a:r>
                        <a:rPr sz="1300" u="sng" spc="535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_ </a:t>
                      </a:r>
                      <a:r>
                        <a:rPr sz="1300" spc="-39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It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would</a:t>
                      </a:r>
                      <a:r>
                        <a:rPr sz="1300" spc="1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like</a:t>
                      </a:r>
                      <a:r>
                        <a:rPr sz="1300" spc="-2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_</a:t>
                      </a:r>
                      <a:r>
                        <a:rPr sz="1300" u="sng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ahoma"/>
                          <a:cs typeface="Tahoma"/>
                        </a:rPr>
                        <a:t>       </a:t>
                      </a:r>
                      <a:r>
                        <a:rPr sz="1300" u="sng" spc="-60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ahoma"/>
                          <a:cs typeface="Tahoma"/>
                        </a:rPr>
                        <a:t> </a:t>
                      </a:r>
                      <a:endParaRPr sz="1300">
                        <a:latin typeface="Tahoma"/>
                        <a:cs typeface="Tahoma"/>
                      </a:endParaRPr>
                    </a:p>
                  </a:txBody>
                  <a:tcPr marL="0" marR="0" marT="742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407670" algn="ctr">
                        <a:lnSpc>
                          <a:spcPct val="100000"/>
                        </a:lnSpc>
                        <a:tabLst>
                          <a:tab pos="2092960" algn="l"/>
                        </a:tabLst>
                      </a:pP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They</a:t>
                      </a:r>
                      <a:r>
                        <a:rPr sz="1300" spc="-2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</a:t>
                      </a:r>
                      <a:r>
                        <a:rPr sz="1300" spc="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like</a:t>
                      </a:r>
                      <a:r>
                        <a:rPr sz="1300" spc="-3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_</a:t>
                      </a:r>
                      <a:r>
                        <a:rPr sz="1300" u="sng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ahoma"/>
                          <a:cs typeface="Tahoma"/>
                        </a:rPr>
                        <a:t> 	</a:t>
                      </a:r>
                      <a:endParaRPr sz="1300">
                        <a:latin typeface="Tahoma"/>
                        <a:cs typeface="Tahoma"/>
                      </a:endParaRPr>
                    </a:p>
                  </a:txBody>
                  <a:tcPr marL="0" marR="0" marT="190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163316" y="5094223"/>
            <a:ext cx="6690359" cy="3482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300" b="1" spc="-10" dirty="0">
                <a:solidFill>
                  <a:srgbClr val="0000FF"/>
                </a:solidFill>
                <a:latin typeface="Tahoma"/>
                <a:cs typeface="Tahoma"/>
              </a:rPr>
              <a:t>would like </a:t>
            </a:r>
            <a:r>
              <a:rPr sz="1300" b="1" spc="-5" dirty="0">
                <a:solidFill>
                  <a:srgbClr val="0000FF"/>
                </a:solidFill>
                <a:latin typeface="Tahoma"/>
                <a:cs typeface="Tahoma"/>
              </a:rPr>
              <a:t>=</a:t>
            </a:r>
            <a:r>
              <a:rPr sz="1300" b="1" spc="-1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b="1" dirty="0">
                <a:solidFill>
                  <a:srgbClr val="0000FF"/>
                </a:solidFill>
                <a:latin typeface="Tahoma"/>
                <a:cs typeface="Tahoma"/>
              </a:rPr>
              <a:t>want</a:t>
            </a:r>
            <a:endParaRPr sz="13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500">
              <a:latin typeface="Tahoma"/>
              <a:cs typeface="Tahoma"/>
            </a:endParaRPr>
          </a:p>
          <a:p>
            <a:pPr marL="12700">
              <a:spcBef>
                <a:spcPts val="1285"/>
              </a:spcBef>
            </a:pPr>
            <a:r>
              <a:rPr sz="1300" dirty="0">
                <a:latin typeface="Tahoma"/>
                <a:cs typeface="Tahoma"/>
              </a:rPr>
              <a:t>The</a:t>
            </a:r>
            <a:r>
              <a:rPr sz="1300" spc="-10" dirty="0">
                <a:latin typeface="Tahoma"/>
                <a:cs typeface="Tahoma"/>
              </a:rPr>
              <a:t> verb</a:t>
            </a:r>
            <a:r>
              <a:rPr sz="1300" spc="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“would</a:t>
            </a:r>
            <a:r>
              <a:rPr sz="1300" spc="1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like”</a:t>
            </a:r>
            <a:r>
              <a:rPr sz="1300" spc="1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requires</a:t>
            </a:r>
            <a:r>
              <a:rPr sz="1300" spc="10" dirty="0">
                <a:latin typeface="Tahoma"/>
                <a:cs typeface="Tahoma"/>
              </a:rPr>
              <a:t> </a:t>
            </a:r>
            <a:r>
              <a:rPr sz="1300" spc="-10" dirty="0">
                <a:latin typeface="Tahoma"/>
                <a:cs typeface="Tahoma"/>
              </a:rPr>
              <a:t>an</a:t>
            </a:r>
            <a:r>
              <a:rPr sz="1300" spc="-5" dirty="0">
                <a:latin typeface="Tahoma"/>
                <a:cs typeface="Tahoma"/>
              </a:rPr>
              <a:t> </a:t>
            </a:r>
            <a:r>
              <a:rPr sz="1300" dirty="0">
                <a:latin typeface="Tahoma"/>
                <a:cs typeface="Tahoma"/>
              </a:rPr>
              <a:t>object, </a:t>
            </a:r>
            <a:r>
              <a:rPr sz="1300" spc="-5" dirty="0">
                <a:latin typeface="Tahoma"/>
                <a:cs typeface="Tahoma"/>
              </a:rPr>
              <a:t>a</a:t>
            </a:r>
            <a:r>
              <a:rPr sz="1300" spc="2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gerund, </a:t>
            </a:r>
            <a:r>
              <a:rPr sz="1300" spc="-10" dirty="0">
                <a:latin typeface="Tahoma"/>
                <a:cs typeface="Tahoma"/>
              </a:rPr>
              <a:t>or</a:t>
            </a:r>
            <a:r>
              <a:rPr sz="1300" spc="15" dirty="0">
                <a:latin typeface="Tahoma"/>
                <a:cs typeface="Tahoma"/>
              </a:rPr>
              <a:t> </a:t>
            </a:r>
            <a:r>
              <a:rPr sz="1300" spc="-10" dirty="0">
                <a:latin typeface="Tahoma"/>
                <a:cs typeface="Tahoma"/>
              </a:rPr>
              <a:t>an</a:t>
            </a:r>
            <a:r>
              <a:rPr sz="1300" spc="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infinitive after</a:t>
            </a:r>
            <a:r>
              <a:rPr sz="1300" spc="20" dirty="0">
                <a:latin typeface="Tahoma"/>
                <a:cs typeface="Tahoma"/>
              </a:rPr>
              <a:t> </a:t>
            </a:r>
            <a:r>
              <a:rPr sz="1300" spc="-10" dirty="0">
                <a:latin typeface="Tahoma"/>
                <a:cs typeface="Tahoma"/>
              </a:rPr>
              <a:t>it:</a:t>
            </a:r>
            <a:endParaRPr sz="1300">
              <a:latin typeface="Tahoma"/>
              <a:cs typeface="Tahoma"/>
            </a:endParaRPr>
          </a:p>
          <a:p>
            <a:pPr marL="927735" indent="-229235">
              <a:buSzPct val="76923"/>
              <a:buFont typeface="Symbol"/>
              <a:buChar char=""/>
              <a:tabLst>
                <a:tab pos="927100" algn="l"/>
                <a:tab pos="927735" algn="l"/>
              </a:tabLst>
            </a:pP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I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would</a:t>
            </a:r>
            <a:r>
              <a:rPr sz="1300" b="1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like</a:t>
            </a:r>
            <a:r>
              <a:rPr sz="1300" b="1" spc="5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a</a:t>
            </a:r>
            <a:r>
              <a:rPr sz="1300" spc="-3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bagel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.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(The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word</a:t>
            </a:r>
            <a:r>
              <a:rPr sz="1300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“bagel”</a:t>
            </a:r>
            <a:r>
              <a:rPr sz="1300" spc="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is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an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object.)</a:t>
            </a:r>
            <a:endParaRPr sz="1300">
              <a:latin typeface="Tahoma"/>
              <a:cs typeface="Tahoma"/>
            </a:endParaRPr>
          </a:p>
          <a:p>
            <a:pPr marL="927735" marR="5080" indent="-229235">
              <a:lnSpc>
                <a:spcPts val="1580"/>
              </a:lnSpc>
              <a:spcBef>
                <a:spcPts val="40"/>
              </a:spcBef>
              <a:buSzPct val="76923"/>
              <a:buFont typeface="Symbol"/>
              <a:buChar char=""/>
              <a:tabLst>
                <a:tab pos="927100" algn="l"/>
                <a:tab pos="927735" algn="l"/>
              </a:tabLst>
            </a:pP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He’d</a:t>
            </a:r>
            <a:r>
              <a:rPr sz="1300" b="1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like</a:t>
            </a:r>
            <a:r>
              <a:rPr sz="1300" b="1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a 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new</a:t>
            </a:r>
            <a:r>
              <a:rPr sz="1300" spc="-2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dirty="0">
                <a:solidFill>
                  <a:srgbClr val="393939"/>
                </a:solidFill>
                <a:latin typeface="Tahoma"/>
                <a:cs typeface="Tahoma"/>
              </a:rPr>
              <a:t>job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.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(The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word</a:t>
            </a:r>
            <a:r>
              <a:rPr sz="1300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“job”</a:t>
            </a:r>
            <a:r>
              <a:rPr sz="1300" spc="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is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an</a:t>
            </a:r>
            <a:r>
              <a:rPr sz="1300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object.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Notice that 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the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subject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and </a:t>
            </a:r>
            <a:r>
              <a:rPr sz="1300" spc="-39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“would”</a:t>
            </a:r>
            <a:r>
              <a:rPr sz="1300" spc="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are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contracted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5" dirty="0">
                <a:solidFill>
                  <a:srgbClr val="393939"/>
                </a:solidFill>
                <a:latin typeface="Tahoma"/>
                <a:cs typeface="Tahoma"/>
              </a:rPr>
              <a:t>to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form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“He’d.”</a:t>
            </a:r>
            <a:r>
              <a:rPr sz="1300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This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is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 very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common.)</a:t>
            </a:r>
            <a:endParaRPr sz="1300">
              <a:latin typeface="Tahoma"/>
              <a:cs typeface="Tahoma"/>
            </a:endParaRPr>
          </a:p>
          <a:p>
            <a:pPr marL="927735" indent="-229235">
              <a:lnSpc>
                <a:spcPts val="1510"/>
              </a:lnSpc>
              <a:buSzPct val="76923"/>
              <a:buFont typeface="Symbol"/>
              <a:buChar char=""/>
              <a:tabLst>
                <a:tab pos="927100" algn="l"/>
                <a:tab pos="927735" algn="l"/>
              </a:tabLst>
            </a:pP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They’d</a:t>
            </a:r>
            <a:r>
              <a:rPr sz="1300" b="1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like</a:t>
            </a:r>
            <a:r>
              <a:rPr sz="1300" b="1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a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new</a:t>
            </a:r>
            <a:r>
              <a:rPr sz="1300" spc="-2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dog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.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(The</a:t>
            </a:r>
            <a:r>
              <a:rPr sz="1300" spc="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word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“dog”</a:t>
            </a:r>
            <a:r>
              <a:rPr sz="1300" spc="2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is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an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object.)</a:t>
            </a:r>
            <a:endParaRPr sz="1300">
              <a:latin typeface="Tahoma"/>
              <a:cs typeface="Tahoma"/>
            </a:endParaRPr>
          </a:p>
          <a:p>
            <a:pPr marL="927735" indent="-229235">
              <a:buSzPct val="76923"/>
              <a:buFont typeface="Symbol"/>
              <a:buChar char=""/>
              <a:tabLst>
                <a:tab pos="927100" algn="l"/>
                <a:tab pos="927735" algn="l"/>
              </a:tabLst>
            </a:pP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They’d</a:t>
            </a:r>
            <a:r>
              <a:rPr sz="1300" b="1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like</a:t>
            </a:r>
            <a:r>
              <a:rPr sz="1300" b="1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to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get</a:t>
            </a:r>
            <a:r>
              <a:rPr sz="1300" spc="2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a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new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dog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. 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(“To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get”</a:t>
            </a:r>
            <a:r>
              <a:rPr sz="1300" spc="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5" dirty="0">
                <a:solidFill>
                  <a:srgbClr val="393939"/>
                </a:solidFill>
                <a:latin typeface="Tahoma"/>
                <a:cs typeface="Tahoma"/>
              </a:rPr>
              <a:t>is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an</a:t>
            </a:r>
            <a:r>
              <a:rPr sz="1300" spc="1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ahoma"/>
                <a:cs typeface="Tahoma"/>
                <a:hlinkClick r:id="rId2"/>
              </a:rPr>
              <a:t>infinitive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.)</a:t>
            </a:r>
            <a:endParaRPr sz="13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500">
              <a:latin typeface="Tahoma"/>
              <a:cs typeface="Tahoma"/>
            </a:endParaRPr>
          </a:p>
          <a:p>
            <a:pPr marL="12700">
              <a:spcBef>
                <a:spcPts val="1310"/>
              </a:spcBef>
            </a:pP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Most people</a:t>
            </a:r>
            <a:r>
              <a:rPr sz="1300" spc="-1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make</a:t>
            </a:r>
            <a:r>
              <a:rPr sz="1300" spc="1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a</a:t>
            </a:r>
            <a:r>
              <a:rPr sz="1300" spc="-10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contraction</a:t>
            </a:r>
            <a:r>
              <a:rPr sz="1300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with</a:t>
            </a:r>
            <a:r>
              <a:rPr sz="1300" spc="-10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0000FF"/>
                </a:solidFill>
                <a:latin typeface="Tahoma"/>
                <a:cs typeface="Tahoma"/>
              </a:rPr>
              <a:t>the</a:t>
            </a:r>
            <a:r>
              <a:rPr sz="1300" spc="-1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subject</a:t>
            </a:r>
            <a:r>
              <a:rPr sz="1300" spc="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0000FF"/>
                </a:solidFill>
                <a:latin typeface="Tahoma"/>
                <a:cs typeface="Tahoma"/>
              </a:rPr>
              <a:t>and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“would.”</a:t>
            </a:r>
            <a:endParaRPr sz="1300">
              <a:latin typeface="Tahoma"/>
              <a:cs typeface="Tahoma"/>
            </a:endParaRPr>
          </a:p>
          <a:p>
            <a:pPr marL="12700">
              <a:spcBef>
                <a:spcPts val="720"/>
              </a:spcBef>
            </a:pPr>
            <a:r>
              <a:rPr sz="1300" b="1" spc="-5" dirty="0">
                <a:solidFill>
                  <a:srgbClr val="0000FF"/>
                </a:solidFill>
                <a:latin typeface="Tahoma"/>
                <a:cs typeface="Tahoma"/>
              </a:rPr>
              <a:t>I</a:t>
            </a:r>
            <a:r>
              <a:rPr sz="1300" b="1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0000FF"/>
                </a:solidFill>
                <a:latin typeface="Tahoma"/>
                <a:cs typeface="Tahoma"/>
              </a:rPr>
              <a:t>would</a:t>
            </a:r>
            <a:r>
              <a:rPr sz="1300" b="1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0000FF"/>
                </a:solidFill>
                <a:latin typeface="Tahoma"/>
                <a:cs typeface="Tahoma"/>
              </a:rPr>
              <a:t>like</a:t>
            </a:r>
            <a:r>
              <a:rPr sz="1300" b="1" spc="3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a</a:t>
            </a:r>
            <a:r>
              <a:rPr sz="1300" spc="-10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burrito</a:t>
            </a:r>
            <a:r>
              <a:rPr sz="1300" spc="1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=</a:t>
            </a:r>
            <a:r>
              <a:rPr sz="1300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0000FF"/>
                </a:solidFill>
                <a:latin typeface="Tahoma"/>
                <a:cs typeface="Tahoma"/>
              </a:rPr>
              <a:t>I’d</a:t>
            </a:r>
            <a:r>
              <a:rPr sz="1300" b="1" spc="10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0000FF"/>
                </a:solidFill>
                <a:latin typeface="Tahoma"/>
                <a:cs typeface="Tahoma"/>
              </a:rPr>
              <a:t>like</a:t>
            </a:r>
            <a:r>
              <a:rPr sz="1300" b="1" spc="50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a burrito.</a:t>
            </a:r>
            <a:endParaRPr sz="1300">
              <a:latin typeface="Tahoma"/>
              <a:cs typeface="Tahoma"/>
            </a:endParaRPr>
          </a:p>
          <a:p>
            <a:pPr marL="12700">
              <a:spcBef>
                <a:spcPts val="25"/>
              </a:spcBef>
            </a:pPr>
            <a:r>
              <a:rPr sz="1300" b="1" spc="-5" dirty="0">
                <a:solidFill>
                  <a:srgbClr val="0000FF"/>
                </a:solidFill>
                <a:latin typeface="Tahoma"/>
                <a:cs typeface="Tahoma"/>
              </a:rPr>
              <a:t>She</a:t>
            </a:r>
            <a:r>
              <a:rPr sz="1300" b="1" spc="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0000FF"/>
                </a:solidFill>
                <a:latin typeface="Tahoma"/>
                <a:cs typeface="Tahoma"/>
              </a:rPr>
              <a:t>would</a:t>
            </a:r>
            <a:r>
              <a:rPr sz="1300" b="1" spc="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0000FF"/>
                </a:solidFill>
                <a:latin typeface="Tahoma"/>
                <a:cs typeface="Tahoma"/>
              </a:rPr>
              <a:t>like</a:t>
            </a:r>
            <a:r>
              <a:rPr sz="1300" b="1" spc="2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to</a:t>
            </a:r>
            <a:r>
              <a:rPr sz="1300" spc="1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make</a:t>
            </a:r>
            <a:r>
              <a:rPr sz="1300" spc="-1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a</a:t>
            </a:r>
            <a:r>
              <a:rPr sz="1300" spc="-10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0000FF"/>
                </a:solidFill>
                <a:latin typeface="Tahoma"/>
                <a:cs typeface="Tahoma"/>
              </a:rPr>
              <a:t>call.</a:t>
            </a:r>
            <a:r>
              <a:rPr sz="1300" spc="-10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=</a:t>
            </a:r>
            <a:r>
              <a:rPr sz="1300" spc="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b="1" spc="-5" dirty="0">
                <a:solidFill>
                  <a:srgbClr val="0000FF"/>
                </a:solidFill>
                <a:latin typeface="Tahoma"/>
                <a:cs typeface="Tahoma"/>
              </a:rPr>
              <a:t>She’d</a:t>
            </a:r>
            <a:r>
              <a:rPr sz="1300" b="1" spc="10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b="1" dirty="0">
                <a:solidFill>
                  <a:srgbClr val="0000FF"/>
                </a:solidFill>
                <a:latin typeface="Tahoma"/>
                <a:cs typeface="Tahoma"/>
              </a:rPr>
              <a:t>like</a:t>
            </a:r>
            <a:r>
              <a:rPr sz="1300" b="1" spc="30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to</a:t>
            </a:r>
            <a:r>
              <a:rPr sz="1300" spc="-1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make</a:t>
            </a:r>
            <a:r>
              <a:rPr sz="1300" spc="-1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000FF"/>
                </a:solidFill>
                <a:latin typeface="Tahoma"/>
                <a:cs typeface="Tahoma"/>
              </a:rPr>
              <a:t>a </a:t>
            </a:r>
            <a:r>
              <a:rPr sz="1300" dirty="0">
                <a:solidFill>
                  <a:srgbClr val="0000FF"/>
                </a:solidFill>
                <a:latin typeface="Tahoma"/>
                <a:cs typeface="Tahoma"/>
              </a:rPr>
              <a:t>call.</a:t>
            </a:r>
            <a:endParaRPr sz="13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500">
              <a:latin typeface="Tahoma"/>
              <a:cs typeface="Tahoma"/>
            </a:endParaRPr>
          </a:p>
          <a:p>
            <a:pPr marL="368935" algn="ctr">
              <a:spcBef>
                <a:spcPts val="1265"/>
              </a:spcBef>
            </a:pP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Would</a:t>
            </a:r>
            <a:r>
              <a:rPr sz="1300" b="1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Like</a:t>
            </a:r>
            <a:r>
              <a:rPr sz="1300" b="1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in</a:t>
            </a:r>
            <a:r>
              <a:rPr sz="1300" b="1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the</a:t>
            </a:r>
            <a:r>
              <a:rPr sz="1300" b="1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Present Tense</a:t>
            </a:r>
            <a:r>
              <a:rPr sz="1300" b="1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–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Negative</a:t>
            </a:r>
            <a:endParaRPr sz="1300">
              <a:latin typeface="Tahoma"/>
              <a:cs typeface="Tahoma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466971" y="9131422"/>
          <a:ext cx="4434205" cy="558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6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8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9165">
                <a:tc>
                  <a:txBody>
                    <a:bodyPr/>
                    <a:lstStyle/>
                    <a:p>
                      <a:pPr marR="386080" algn="ctr">
                        <a:lnSpc>
                          <a:spcPts val="1555"/>
                        </a:lnSpc>
                      </a:pPr>
                      <a:r>
                        <a:rPr sz="1300" b="1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singular</a:t>
                      </a:r>
                      <a:endParaRPr sz="13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0685" algn="ctr">
                        <a:lnSpc>
                          <a:spcPts val="1555"/>
                        </a:lnSpc>
                      </a:pPr>
                      <a:r>
                        <a:rPr sz="1300" b="1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plural</a:t>
                      </a:r>
                      <a:endParaRPr sz="13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165">
                <a:tc>
                  <a:txBody>
                    <a:bodyPr/>
                    <a:lstStyle/>
                    <a:p>
                      <a:pPr marR="389255" algn="ctr">
                        <a:lnSpc>
                          <a:spcPts val="1470"/>
                        </a:lnSpc>
                        <a:spcBef>
                          <a:spcPts val="630"/>
                        </a:spcBef>
                        <a:tabLst>
                          <a:tab pos="1434465" algn="l"/>
                        </a:tabLst>
                      </a:pP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I wouldn’t</a:t>
                      </a:r>
                      <a:r>
                        <a:rPr sz="130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like</a:t>
                      </a:r>
                      <a:r>
                        <a:rPr sz="1300" u="sng" spc="-5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_</a:t>
                      </a:r>
                      <a:endParaRPr sz="1300">
                        <a:latin typeface="Tahoma"/>
                        <a:cs typeface="Tahoma"/>
                      </a:endParaRPr>
                    </a:p>
                  </a:txBody>
                  <a:tcPr marL="0" marR="0" marT="80010" marB="0"/>
                </a:tc>
                <a:tc>
                  <a:txBody>
                    <a:bodyPr/>
                    <a:lstStyle/>
                    <a:p>
                      <a:pPr marL="434975" algn="ctr">
                        <a:lnSpc>
                          <a:spcPts val="1470"/>
                        </a:lnSpc>
                        <a:spcBef>
                          <a:spcPts val="630"/>
                        </a:spcBef>
                        <a:tabLst>
                          <a:tab pos="2079625" algn="l"/>
                        </a:tabLst>
                      </a:pP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We</a:t>
                      </a:r>
                      <a:r>
                        <a:rPr sz="1300" spc="-4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wouldn’t</a:t>
                      </a:r>
                      <a:r>
                        <a:rPr sz="1300" spc="-3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like</a:t>
                      </a:r>
                      <a:r>
                        <a:rPr sz="1300" spc="1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u="sng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imes New Roman"/>
                          <a:cs typeface="Times New Roman"/>
                        </a:rPr>
                        <a:t> 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8001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45809" y="2395728"/>
            <a:ext cx="694054" cy="48374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45809" y="8563001"/>
            <a:ext cx="694054" cy="48346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406012" y="524429"/>
          <a:ext cx="4556125" cy="954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38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7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7641">
                <a:tc>
                  <a:txBody>
                    <a:bodyPr/>
                    <a:lstStyle/>
                    <a:p>
                      <a:pPr marL="127000">
                        <a:lnSpc>
                          <a:spcPts val="1555"/>
                        </a:lnSpc>
                        <a:tabLst>
                          <a:tab pos="1686560" algn="l"/>
                        </a:tabLst>
                      </a:pP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You</a:t>
                      </a:r>
                      <a:r>
                        <a:rPr sz="1300" spc="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wouldn’t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like 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_</a:t>
                      </a:r>
                      <a:r>
                        <a:rPr sz="1300" u="sng" spc="5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_</a:t>
                      </a:r>
                      <a:endParaRPr sz="13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7480" algn="r">
                        <a:lnSpc>
                          <a:spcPts val="1555"/>
                        </a:lnSpc>
                        <a:tabLst>
                          <a:tab pos="1560830" algn="l"/>
                        </a:tabLst>
                      </a:pP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You</a:t>
                      </a:r>
                      <a:r>
                        <a:rPr sz="1300" spc="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wouldn’t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like</a:t>
                      </a:r>
                      <a:r>
                        <a:rPr sz="1300" spc="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_</a:t>
                      </a:r>
                      <a:r>
                        <a:rPr sz="1300" u="sng" spc="5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ahoma"/>
                          <a:cs typeface="Tahoma"/>
                        </a:rPr>
                        <a:t>	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_</a:t>
                      </a:r>
                      <a:endParaRPr sz="13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929">
                <a:tc>
                  <a:txBody>
                    <a:bodyPr/>
                    <a:lstStyle/>
                    <a:p>
                      <a:pPr marL="129539" marR="455295" indent="36195" algn="just">
                        <a:lnSpc>
                          <a:spcPct val="100800"/>
                        </a:lnSpc>
                        <a:spcBef>
                          <a:spcPts val="585"/>
                        </a:spcBef>
                      </a:pP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He</a:t>
                      </a:r>
                      <a:r>
                        <a:rPr sz="1300" spc="78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wouldn’t</a:t>
                      </a:r>
                      <a:r>
                        <a:rPr sz="1300" spc="80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like </a:t>
                      </a:r>
                      <a:r>
                        <a:rPr sz="130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She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wouldn’t like 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_</a:t>
                      </a:r>
                      <a:r>
                        <a:rPr sz="1300" u="sng" spc="420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_ </a:t>
                      </a:r>
                      <a:r>
                        <a:rPr sz="1300" spc="-39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It</a:t>
                      </a:r>
                      <a:r>
                        <a:rPr sz="1300" spc="-1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wouldn’t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like</a:t>
                      </a:r>
                      <a:r>
                        <a:rPr sz="1300" spc="1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u="sng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imes New Roman"/>
                          <a:cs typeface="Times New Roman"/>
                        </a:rPr>
                        <a:t>         </a:t>
                      </a:r>
                      <a:r>
                        <a:rPr sz="1300" u="sng" spc="-135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742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marR="81280" algn="r">
                        <a:lnSpc>
                          <a:spcPct val="100000"/>
                        </a:lnSpc>
                        <a:tabLst>
                          <a:tab pos="1766570" algn="l"/>
                        </a:tabLst>
                      </a:pP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They</a:t>
                      </a:r>
                      <a:r>
                        <a:rPr sz="1300" spc="-2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wouldn’t</a:t>
                      </a:r>
                      <a:r>
                        <a:rPr sz="1300" spc="-3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like</a:t>
                      </a:r>
                      <a:r>
                        <a:rPr sz="1300" spc="1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u="sng" dirty="0">
                          <a:solidFill>
                            <a:srgbClr val="393939"/>
                          </a:solidFill>
                          <a:uFill>
                            <a:solidFill>
                              <a:srgbClr val="383838"/>
                            </a:solidFill>
                          </a:uFill>
                          <a:latin typeface="Times New Roman"/>
                          <a:cs typeface="Times New Roman"/>
                        </a:rPr>
                        <a:t> 	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3163316" y="1837461"/>
            <a:ext cx="6779259" cy="4961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578100">
              <a:lnSpc>
                <a:spcPct val="150800"/>
              </a:lnSpc>
              <a:spcBef>
                <a:spcPts val="100"/>
              </a:spcBef>
            </a:pP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Remember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: You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must 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have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an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object</a:t>
            </a:r>
            <a:r>
              <a:rPr sz="1300" spc="2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after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“would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like.” </a:t>
            </a:r>
            <a:r>
              <a:rPr sz="1300" spc="-39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You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can</a:t>
            </a:r>
            <a:r>
              <a:rPr sz="1300" spc="2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also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use</a:t>
            </a:r>
            <a:r>
              <a:rPr sz="1300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a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gerund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after</a:t>
            </a:r>
            <a:r>
              <a:rPr sz="1300" spc="-2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“would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like.”</a:t>
            </a:r>
            <a:endParaRPr sz="1300" dirty="0">
              <a:latin typeface="Tahoma"/>
              <a:cs typeface="Tahoma"/>
            </a:endParaRPr>
          </a:p>
          <a:p>
            <a:pPr marL="927735" indent="-229235">
              <a:spcBef>
                <a:spcPts val="745"/>
              </a:spcBef>
              <a:buSzPct val="76923"/>
              <a:buFont typeface="Symbol"/>
              <a:buChar char=""/>
              <a:tabLst>
                <a:tab pos="927100" algn="l"/>
                <a:tab pos="927735" algn="l"/>
              </a:tabLst>
            </a:pP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You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wouldn’t</a:t>
            </a:r>
            <a:r>
              <a:rPr sz="1300" b="1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like</a:t>
            </a:r>
            <a:r>
              <a:rPr sz="1300" b="1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living</a:t>
            </a:r>
            <a:r>
              <a:rPr sz="1300" b="1" spc="3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there.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(“Living”</a:t>
            </a:r>
            <a:r>
              <a:rPr sz="1300" spc="3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is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a</a:t>
            </a:r>
            <a:r>
              <a:rPr sz="1300" spc="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ahoma"/>
                <a:cs typeface="Tahoma"/>
                <a:hlinkClick r:id="rId2"/>
              </a:rPr>
              <a:t>gerund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.)</a:t>
            </a:r>
            <a:endParaRPr sz="1300" dirty="0">
              <a:latin typeface="Tahoma"/>
              <a:cs typeface="Tahoma"/>
            </a:endParaRPr>
          </a:p>
          <a:p>
            <a:pPr marL="927735" indent="-229235">
              <a:buSzPct val="76923"/>
              <a:buFont typeface="Symbol"/>
              <a:buChar char=""/>
              <a:tabLst>
                <a:tab pos="927100" algn="l"/>
                <a:tab pos="927735" algn="l"/>
              </a:tabLst>
            </a:pP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He</a:t>
            </a:r>
            <a:r>
              <a:rPr sz="1300" spc="-2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probably</a:t>
            </a:r>
            <a:r>
              <a:rPr sz="1300" spc="-2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wouldn’t </a:t>
            </a:r>
            <a:r>
              <a:rPr sz="1300" b="1" dirty="0">
                <a:solidFill>
                  <a:srgbClr val="393939"/>
                </a:solidFill>
                <a:latin typeface="Tahoma"/>
                <a:cs typeface="Tahoma"/>
              </a:rPr>
              <a:t>like</a:t>
            </a: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the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food.</a:t>
            </a:r>
            <a:endParaRPr sz="1300" dirty="0">
              <a:latin typeface="Tahoma"/>
              <a:cs typeface="Tahoma"/>
            </a:endParaRPr>
          </a:p>
          <a:p>
            <a:pPr marL="927735" indent="-229235">
              <a:buSzPct val="76923"/>
              <a:buFont typeface="Symbol"/>
              <a:buChar char=""/>
              <a:tabLst>
                <a:tab pos="927100" algn="l"/>
                <a:tab pos="927735" algn="l"/>
              </a:tabLst>
            </a:pP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They </a:t>
            </a: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wouldn’t</a:t>
            </a:r>
            <a:r>
              <a:rPr sz="1300" b="1" dirty="0">
                <a:solidFill>
                  <a:srgbClr val="393939"/>
                </a:solidFill>
                <a:latin typeface="Tahoma"/>
                <a:cs typeface="Tahoma"/>
              </a:rPr>
              <a:t> like</a:t>
            </a:r>
            <a:r>
              <a:rPr sz="1300" b="1" spc="2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doing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that </a:t>
            </a: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kind</a:t>
            </a:r>
            <a:r>
              <a:rPr sz="1300" b="1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of</a:t>
            </a:r>
            <a:r>
              <a:rPr sz="1300" b="1" spc="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dirty="0">
                <a:solidFill>
                  <a:srgbClr val="393939"/>
                </a:solidFill>
                <a:latin typeface="Tahoma"/>
                <a:cs typeface="Tahoma"/>
              </a:rPr>
              <a:t>work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.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(“Doing”</a:t>
            </a:r>
            <a:r>
              <a:rPr sz="1300" spc="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is</a:t>
            </a:r>
            <a:r>
              <a:rPr sz="1300" spc="2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a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gerund.)</a:t>
            </a:r>
            <a:endParaRPr sz="1300" dirty="0">
              <a:latin typeface="Tahoma"/>
              <a:cs typeface="Tahoma"/>
            </a:endParaRPr>
          </a:p>
          <a:p>
            <a:pPr marL="12700" marR="5080">
              <a:lnSpc>
                <a:spcPct val="101499"/>
              </a:lnSpc>
              <a:spcBef>
                <a:spcPts val="745"/>
              </a:spcBef>
            </a:pP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Note:</a:t>
            </a:r>
            <a:r>
              <a:rPr sz="1300" spc="2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Using</a:t>
            </a:r>
            <a:r>
              <a:rPr sz="1300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“would</a:t>
            </a:r>
            <a:r>
              <a:rPr sz="1300" spc="3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like”</a:t>
            </a:r>
            <a:r>
              <a:rPr sz="1300" spc="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5" dirty="0">
                <a:solidFill>
                  <a:srgbClr val="393939"/>
                </a:solidFill>
                <a:latin typeface="Tahoma"/>
                <a:cs typeface="Tahoma"/>
              </a:rPr>
              <a:t>in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the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negative</a:t>
            </a:r>
            <a:r>
              <a:rPr sz="1300" spc="2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is</a:t>
            </a:r>
            <a:r>
              <a:rPr sz="1300" spc="4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not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always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5" dirty="0">
                <a:solidFill>
                  <a:srgbClr val="393939"/>
                </a:solidFill>
                <a:latin typeface="Tahoma"/>
                <a:cs typeface="Tahoma"/>
              </a:rPr>
              <a:t>an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easy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thing</a:t>
            </a:r>
            <a:r>
              <a:rPr sz="1300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to 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do.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 This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expresses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an </a:t>
            </a:r>
            <a:r>
              <a:rPr sz="1300" spc="-39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opinion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about a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person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that might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not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10" dirty="0">
                <a:solidFill>
                  <a:srgbClr val="393939"/>
                </a:solidFill>
                <a:latin typeface="Tahoma"/>
                <a:cs typeface="Tahoma"/>
              </a:rPr>
              <a:t>be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true.</a:t>
            </a:r>
            <a:endParaRPr sz="13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500" dirty="0">
              <a:latin typeface="Tahoma"/>
              <a:cs typeface="Tahoma"/>
            </a:endParaRPr>
          </a:p>
          <a:p>
            <a:pPr marL="277495" algn="ctr">
              <a:spcBef>
                <a:spcPts val="1290"/>
              </a:spcBef>
            </a:pP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</a:t>
            </a:r>
            <a:r>
              <a:rPr sz="1300" spc="-2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</a:t>
            </a:r>
            <a:r>
              <a:rPr sz="1300" spc="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</a:t>
            </a:r>
            <a:r>
              <a:rPr sz="1300" spc="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</a:t>
            </a:r>
            <a:r>
              <a:rPr sz="1300" spc="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o</a:t>
            </a:r>
            <a:endParaRPr sz="1300" dirty="0">
              <a:latin typeface="Tahoma"/>
              <a:cs typeface="Tahoma"/>
            </a:endParaRPr>
          </a:p>
          <a:p>
            <a:pPr marL="279400" algn="ctr">
              <a:spcBef>
                <a:spcPts val="720"/>
              </a:spcBef>
            </a:pP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Would</a:t>
            </a:r>
            <a:r>
              <a:rPr sz="1300" b="1" spc="-4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Like</a:t>
            </a:r>
            <a:r>
              <a:rPr sz="1300" b="1" spc="-3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Questions</a:t>
            </a:r>
            <a:endParaRPr sz="1300" dirty="0">
              <a:latin typeface="Tahoma"/>
              <a:cs typeface="Tahoma"/>
            </a:endParaRPr>
          </a:p>
          <a:p>
            <a:pPr marL="1908810" marR="1624330" algn="ctr">
              <a:lnSpc>
                <a:spcPct val="149200"/>
              </a:lnSpc>
              <a:spcBef>
                <a:spcPts val="25"/>
              </a:spcBef>
            </a:pP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These</a:t>
            </a:r>
            <a:r>
              <a:rPr sz="1300" spc="-2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questions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are</a:t>
            </a:r>
            <a:r>
              <a:rPr sz="1300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made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with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“would</a:t>
            </a:r>
            <a:r>
              <a:rPr sz="1300" spc="2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like.” </a:t>
            </a:r>
            <a:r>
              <a:rPr sz="1300" spc="-39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would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 like</a:t>
            </a:r>
            <a:r>
              <a:rPr sz="1300" spc="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=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do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want</a:t>
            </a:r>
            <a:endParaRPr sz="1300" dirty="0">
              <a:latin typeface="Tahoma"/>
              <a:cs typeface="Tahoma"/>
            </a:endParaRPr>
          </a:p>
          <a:p>
            <a:pPr marL="927735" indent="-229235">
              <a:spcBef>
                <a:spcPts val="720"/>
              </a:spcBef>
              <a:buSzPct val="76923"/>
              <a:buFont typeface="Symbol"/>
              <a:buChar char=""/>
              <a:tabLst>
                <a:tab pos="927100" algn="l"/>
                <a:tab pos="927735" algn="l"/>
              </a:tabLst>
            </a:pP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What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would</a:t>
            </a:r>
            <a:r>
              <a:rPr sz="1300" b="1" dirty="0">
                <a:solidFill>
                  <a:srgbClr val="393939"/>
                </a:solidFill>
                <a:latin typeface="Tahoma"/>
                <a:cs typeface="Tahoma"/>
              </a:rPr>
              <a:t> you</a:t>
            </a:r>
            <a:r>
              <a:rPr sz="1300" b="1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like</a:t>
            </a:r>
            <a:r>
              <a:rPr sz="1300" b="1" spc="2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on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your</a:t>
            </a:r>
            <a:r>
              <a:rPr sz="1300" spc="-2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pizza?</a:t>
            </a:r>
            <a:endParaRPr sz="1300" dirty="0">
              <a:latin typeface="Tahoma"/>
              <a:cs typeface="Tahoma"/>
            </a:endParaRPr>
          </a:p>
          <a:p>
            <a:pPr marL="927735" indent="-229235">
              <a:spcBef>
                <a:spcPts val="25"/>
              </a:spcBef>
              <a:buSzPct val="76923"/>
              <a:buFont typeface="Symbol"/>
              <a:buChar char=""/>
              <a:tabLst>
                <a:tab pos="927100" algn="l"/>
                <a:tab pos="927735" algn="l"/>
              </a:tabLst>
            </a:pP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Would</a:t>
            </a:r>
            <a:r>
              <a:rPr sz="1300" b="1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you</a:t>
            </a:r>
            <a:r>
              <a:rPr sz="1300" b="1" spc="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like</a:t>
            </a:r>
            <a:r>
              <a:rPr sz="1300" b="1" spc="2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to</a:t>
            </a:r>
            <a:r>
              <a:rPr sz="1300" spc="-2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go</a:t>
            </a:r>
            <a:r>
              <a:rPr sz="1300" spc="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out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tonight?</a:t>
            </a:r>
            <a:endParaRPr sz="1300" dirty="0">
              <a:latin typeface="Tahoma"/>
              <a:cs typeface="Tahoma"/>
            </a:endParaRPr>
          </a:p>
          <a:p>
            <a:pPr marL="927735" indent="-229235">
              <a:buSzPct val="76923"/>
              <a:buFont typeface="Symbol"/>
              <a:buChar char=""/>
              <a:tabLst>
                <a:tab pos="927100" algn="l"/>
                <a:tab pos="927735" algn="l"/>
              </a:tabLst>
            </a:pP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Would they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like</a:t>
            </a:r>
            <a:r>
              <a:rPr sz="1300" b="1" spc="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to</a:t>
            </a:r>
            <a:r>
              <a:rPr sz="1300" spc="-2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10" dirty="0">
                <a:solidFill>
                  <a:srgbClr val="393939"/>
                </a:solidFill>
                <a:latin typeface="Tahoma"/>
                <a:cs typeface="Tahoma"/>
              </a:rPr>
              <a:t>go</a:t>
            </a:r>
            <a:r>
              <a:rPr sz="1300" spc="-2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to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the</a:t>
            </a:r>
            <a:r>
              <a:rPr sz="1300" spc="-2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park?</a:t>
            </a:r>
            <a:endParaRPr sz="1300" dirty="0">
              <a:latin typeface="Tahoma"/>
              <a:cs typeface="Tahoma"/>
            </a:endParaRPr>
          </a:p>
          <a:p>
            <a:pPr marL="927735" indent="-229235">
              <a:buSzPct val="76923"/>
              <a:buFont typeface="Symbol"/>
              <a:buChar char=""/>
              <a:tabLst>
                <a:tab pos="927100" algn="l"/>
                <a:tab pos="927735" algn="l"/>
              </a:tabLst>
            </a:pP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What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time </a:t>
            </a:r>
            <a:r>
              <a:rPr sz="1300" b="1" spc="-5" dirty="0">
                <a:solidFill>
                  <a:srgbClr val="393939"/>
                </a:solidFill>
                <a:latin typeface="Tahoma"/>
                <a:cs typeface="Tahoma"/>
              </a:rPr>
              <a:t>would</a:t>
            </a:r>
            <a:r>
              <a:rPr sz="1300" b="1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you</a:t>
            </a:r>
            <a:r>
              <a:rPr sz="1300" b="1" spc="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b="1" spc="-10" dirty="0">
                <a:solidFill>
                  <a:srgbClr val="393939"/>
                </a:solidFill>
                <a:latin typeface="Tahoma"/>
                <a:cs typeface="Tahoma"/>
              </a:rPr>
              <a:t>like</a:t>
            </a:r>
            <a:r>
              <a:rPr sz="1300" b="1" spc="2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5" dirty="0">
                <a:solidFill>
                  <a:srgbClr val="393939"/>
                </a:solidFill>
                <a:latin typeface="Tahoma"/>
                <a:cs typeface="Tahoma"/>
              </a:rPr>
              <a:t>to</a:t>
            </a: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leave?</a:t>
            </a:r>
            <a:endParaRPr sz="1300" dirty="0">
              <a:latin typeface="Tahoma"/>
              <a:cs typeface="Tahoma"/>
            </a:endParaRPr>
          </a:p>
          <a:p>
            <a:pPr marL="927735" indent="-229235">
              <a:spcBef>
                <a:spcPts val="25"/>
              </a:spcBef>
              <a:buSzPct val="76923"/>
              <a:buFont typeface="Symbol"/>
              <a:buChar char=""/>
              <a:tabLst>
                <a:tab pos="927100" algn="l"/>
                <a:tab pos="927735" algn="l"/>
              </a:tabLst>
            </a:pPr>
            <a:r>
              <a:rPr sz="1300" spc="-15" dirty="0">
                <a:solidFill>
                  <a:srgbClr val="393939"/>
                </a:solidFill>
                <a:latin typeface="Tahoma"/>
                <a:cs typeface="Tahoma"/>
              </a:rPr>
              <a:t>How</a:t>
            </a:r>
            <a:r>
              <a:rPr sz="1300" spc="1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many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pieces 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of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 chicken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would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you like?</a:t>
            </a:r>
            <a:endParaRPr sz="13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500" dirty="0">
              <a:latin typeface="Tahoma"/>
              <a:cs typeface="Tahoma"/>
            </a:endParaRPr>
          </a:p>
          <a:p>
            <a:pPr marL="275590" algn="ctr">
              <a:spcBef>
                <a:spcPts val="1260"/>
              </a:spcBef>
            </a:pPr>
            <a:r>
              <a:rPr sz="1300" b="1" spc="-10" dirty="0">
                <a:solidFill>
                  <a:srgbClr val="0000FF"/>
                </a:solidFill>
                <a:latin typeface="Tahoma"/>
                <a:cs typeface="Tahoma"/>
              </a:rPr>
              <a:t>Here</a:t>
            </a:r>
            <a:r>
              <a:rPr sz="1300" b="1" spc="-1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b="1" spc="-5" dirty="0">
                <a:solidFill>
                  <a:srgbClr val="0000FF"/>
                </a:solidFill>
                <a:latin typeface="Tahoma"/>
                <a:cs typeface="Tahoma"/>
              </a:rPr>
              <a:t>are</a:t>
            </a:r>
            <a:r>
              <a:rPr sz="1300" b="1" spc="-20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b="1" spc="-5" dirty="0">
                <a:solidFill>
                  <a:srgbClr val="0000FF"/>
                </a:solidFill>
                <a:latin typeface="Tahoma"/>
                <a:cs typeface="Tahoma"/>
              </a:rPr>
              <a:t>some</a:t>
            </a:r>
            <a:r>
              <a:rPr sz="1300" b="1" spc="-10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300" b="1" spc="-5" dirty="0">
                <a:solidFill>
                  <a:srgbClr val="0000FF"/>
                </a:solidFill>
                <a:latin typeface="Tahoma"/>
                <a:cs typeface="Tahoma"/>
              </a:rPr>
              <a:t>examples:</a:t>
            </a:r>
            <a:endParaRPr sz="1300" dirty="0">
              <a:latin typeface="Tahoma"/>
              <a:cs typeface="Tahom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109384"/>
              </p:ext>
            </p:extLst>
          </p:nvPr>
        </p:nvGraphicFramePr>
        <p:xfrm>
          <a:off x="4723002" y="6970319"/>
          <a:ext cx="4598670" cy="2263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31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637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55600" marR="264795" indent="-229235">
                        <a:lnSpc>
                          <a:spcPct val="101699"/>
                        </a:lnSpc>
                        <a:buSzPct val="76923"/>
                        <a:buFont typeface="Symbol"/>
                        <a:buChar char=""/>
                        <a:tabLst>
                          <a:tab pos="355600" algn="l"/>
                          <a:tab pos="356235" algn="l"/>
                        </a:tabLst>
                      </a:pPr>
                      <a:r>
                        <a:rPr sz="1300" spc="-10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sz="1300" spc="-1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would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300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</a:t>
                      </a:r>
                      <a:r>
                        <a:rPr sz="1300" spc="-20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like</a:t>
                      </a:r>
                      <a:r>
                        <a:rPr sz="1300" spc="-20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sz="1300" spc="-20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</a:t>
                      </a:r>
                      <a:r>
                        <a:rPr sz="1300" spc="-390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</a:t>
                      </a:r>
                      <a:r>
                        <a:rPr sz="1300" spc="-20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day?</a:t>
                      </a:r>
                      <a:endParaRPr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55600" marR="462280" indent="-229235">
                        <a:lnSpc>
                          <a:spcPct val="100000"/>
                        </a:lnSpc>
                        <a:buSzPct val="76923"/>
                        <a:buFont typeface="Symbol"/>
                        <a:buChar char=""/>
                        <a:tabLst>
                          <a:tab pos="355600" algn="l"/>
                          <a:tab pos="356235" algn="l"/>
                        </a:tabLst>
                      </a:pPr>
                      <a:r>
                        <a:rPr sz="1300" spc="-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 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She’d like 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become a </a:t>
                      </a:r>
                      <a:r>
                        <a:rPr sz="1300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professional</a:t>
                      </a:r>
                      <a:r>
                        <a:rPr sz="1300" spc="-3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photographer</a:t>
                      </a:r>
                      <a:endParaRPr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7401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300" spc="-10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(She’d</a:t>
                      </a:r>
                      <a:r>
                        <a:rPr sz="1300" spc="-1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r>
                        <a:rPr sz="1300" spc="-2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300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</a:t>
                      </a:r>
                      <a:r>
                        <a:rPr sz="1300" spc="-2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would)</a:t>
                      </a:r>
                      <a:endParaRPr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27950" y="6970319"/>
            <a:ext cx="1466850" cy="22637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723002" y="622300"/>
          <a:ext cx="4618990" cy="4736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5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3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067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marL="355600" marR="241935" indent="-229235">
                        <a:lnSpc>
                          <a:spcPct val="100000"/>
                        </a:lnSpc>
                        <a:spcBef>
                          <a:spcPts val="5"/>
                        </a:spcBef>
                        <a:buSzPct val="76923"/>
                        <a:buFont typeface="Symbol"/>
                        <a:buChar char=""/>
                        <a:tabLst>
                          <a:tab pos="355600" algn="l"/>
                          <a:tab pos="356235" algn="l"/>
                        </a:tabLst>
                      </a:pP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A: Would 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he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like 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to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improve his </a:t>
                      </a:r>
                      <a:r>
                        <a:rPr sz="1300" spc="-39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English?</a:t>
                      </a:r>
                      <a:endParaRPr sz="1300">
                        <a:latin typeface="Tahoma"/>
                        <a:cs typeface="Tahoma"/>
                      </a:endParaRPr>
                    </a:p>
                    <a:p>
                      <a:pPr marL="355600" indent="-229235">
                        <a:lnSpc>
                          <a:spcPct val="100000"/>
                        </a:lnSpc>
                        <a:spcBef>
                          <a:spcPts val="20"/>
                        </a:spcBef>
                        <a:buSzPct val="76923"/>
                        <a:buFont typeface="Symbol"/>
                        <a:buChar char=""/>
                        <a:tabLst>
                          <a:tab pos="355600" algn="l"/>
                          <a:tab pos="356235" algn="l"/>
                        </a:tabLst>
                      </a:pP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B: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Yes,</a:t>
                      </a:r>
                      <a:r>
                        <a:rPr sz="1300" spc="-2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he</a:t>
                      </a:r>
                      <a:r>
                        <a:rPr sz="1300" spc="-2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would.</a:t>
                      </a:r>
                      <a:r>
                        <a:rPr sz="1300" spc="38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(or…)</a:t>
                      </a:r>
                      <a:endParaRPr sz="1300">
                        <a:latin typeface="Tahoma"/>
                        <a:cs typeface="Tahoma"/>
                      </a:endParaRPr>
                    </a:p>
                    <a:p>
                      <a:pPr marL="355600" marR="297815" indent="-229235">
                        <a:lnSpc>
                          <a:spcPct val="100000"/>
                        </a:lnSpc>
                        <a:buSzPct val="76923"/>
                        <a:buFont typeface="Symbol"/>
                        <a:buChar char=""/>
                        <a:tabLst>
                          <a:tab pos="355600" algn="l"/>
                          <a:tab pos="356235" algn="l"/>
                        </a:tabLst>
                      </a:pP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B: 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Yes, 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he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 like that very </a:t>
                      </a:r>
                      <a:r>
                        <a:rPr sz="1300" spc="-39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much.</a:t>
                      </a:r>
                      <a:endParaRPr sz="13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97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355600" marR="418465" indent="-229235">
                        <a:lnSpc>
                          <a:spcPct val="100000"/>
                        </a:lnSpc>
                        <a:spcBef>
                          <a:spcPts val="1345"/>
                        </a:spcBef>
                        <a:buSzPct val="76923"/>
                        <a:buFont typeface="Symbol"/>
                        <a:buChar char=""/>
                        <a:tabLst>
                          <a:tab pos="355600" algn="l"/>
                          <a:tab pos="356235" algn="l"/>
                        </a:tabLst>
                      </a:pP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A: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What</a:t>
                      </a:r>
                      <a:r>
                        <a:rPr sz="1300" spc="-1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would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she</a:t>
                      </a:r>
                      <a:r>
                        <a:rPr sz="1300" spc="-2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like</a:t>
                      </a:r>
                      <a:r>
                        <a:rPr sz="1300" spc="-2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to</a:t>
                      </a:r>
                      <a:r>
                        <a:rPr sz="1300" spc="-2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do </a:t>
                      </a:r>
                      <a:r>
                        <a:rPr sz="1300" spc="-39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today?</a:t>
                      </a:r>
                      <a:endParaRPr sz="1300">
                        <a:latin typeface="Tahoma"/>
                        <a:cs typeface="Tahoma"/>
                      </a:endParaRPr>
                    </a:p>
                    <a:p>
                      <a:pPr marL="355600" indent="-229235">
                        <a:lnSpc>
                          <a:spcPct val="100000"/>
                        </a:lnSpc>
                        <a:spcBef>
                          <a:spcPts val="25"/>
                        </a:spcBef>
                        <a:buSzPct val="76923"/>
                        <a:buFont typeface="Symbol"/>
                        <a:buChar char=""/>
                        <a:tabLst>
                          <a:tab pos="355600" algn="l"/>
                          <a:tab pos="356235" algn="l"/>
                        </a:tabLst>
                      </a:pP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B: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She’d</a:t>
                      </a:r>
                      <a:r>
                        <a:rPr sz="1300" spc="2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1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like</a:t>
                      </a:r>
                      <a:r>
                        <a:rPr sz="1300" spc="-2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to</a:t>
                      </a:r>
                      <a:r>
                        <a:rPr sz="1300" spc="-1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read </a:t>
                      </a:r>
                      <a:r>
                        <a:rPr sz="130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some</a:t>
                      </a:r>
                      <a:r>
                        <a:rPr sz="1300" spc="-20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5" dirty="0">
                          <a:solidFill>
                            <a:srgbClr val="393939"/>
                          </a:solidFill>
                          <a:latin typeface="Tahoma"/>
                          <a:cs typeface="Tahoma"/>
                        </a:rPr>
                        <a:t>books.</a:t>
                      </a:r>
                      <a:endParaRPr sz="13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858892" y="5831484"/>
            <a:ext cx="3666490" cy="610870"/>
          </a:xfrm>
          <a:prstGeom prst="rect">
            <a:avLst/>
          </a:prstGeom>
        </p:spPr>
        <p:txBody>
          <a:bodyPr vert="horz" wrap="square" lIns="0" tIns="107315" rIns="0" bIns="0" rtlCol="0">
            <a:spAutoFit/>
          </a:bodyPr>
          <a:lstStyle/>
          <a:p>
            <a:pPr marL="2540" algn="ctr">
              <a:spcBef>
                <a:spcPts val="845"/>
              </a:spcBef>
            </a:pP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Watch</a:t>
            </a:r>
            <a:r>
              <a:rPr sz="1300" spc="-2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these</a:t>
            </a:r>
            <a:r>
              <a:rPr sz="1300" spc="-2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videos:</a:t>
            </a:r>
            <a:endParaRPr sz="1300">
              <a:latin typeface="Tahoma"/>
              <a:cs typeface="Tahoma"/>
            </a:endParaRPr>
          </a:p>
          <a:p>
            <a:pPr algn="ctr">
              <a:spcBef>
                <a:spcPts val="740"/>
              </a:spcBef>
            </a:pP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asking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and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answering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questions</a:t>
            </a:r>
            <a:r>
              <a:rPr sz="1300" spc="5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with</a:t>
            </a:r>
            <a:r>
              <a:rPr sz="1300" spc="-1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“would</a:t>
            </a:r>
            <a:r>
              <a:rPr sz="1300" dirty="0">
                <a:solidFill>
                  <a:srgbClr val="393939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393939"/>
                </a:solidFill>
                <a:latin typeface="Tahoma"/>
                <a:cs typeface="Tahoma"/>
              </a:rPr>
              <a:t>like.”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63315" y="6938898"/>
            <a:ext cx="3067050" cy="4387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0"/>
              </a:spcBef>
            </a:pPr>
            <a:r>
              <a:rPr sz="900" b="1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https://youtu.be/8BrNP539ybU</a:t>
            </a:r>
            <a:endParaRPr sz="900">
              <a:latin typeface="Arial"/>
              <a:cs typeface="Arial"/>
            </a:endParaRPr>
          </a:p>
          <a:p>
            <a:pPr>
              <a:spcBef>
                <a:spcPts val="45"/>
              </a:spcBef>
            </a:pPr>
            <a:endParaRPr sz="900">
              <a:latin typeface="Arial"/>
              <a:cs typeface="Arial"/>
            </a:endParaRPr>
          </a:p>
          <a:p>
            <a:pPr marL="12700"/>
            <a:r>
              <a:rPr sz="900" b="1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https://youtu.be/MOQZ3hfvUS4?si=XB7Mseq29wYdbj_X</a:t>
            </a:r>
            <a:endParaRPr sz="9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699376" y="622301"/>
            <a:ext cx="1515745" cy="292417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879335" y="3911600"/>
            <a:ext cx="1163955" cy="144716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1895</Words>
  <Application>Microsoft Office PowerPoint</Application>
  <PresentationFormat>Personalizado</PresentationFormat>
  <Paragraphs>257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9" baseType="lpstr">
      <vt:lpstr>Arial</vt:lpstr>
      <vt:lpstr>Calibri</vt:lpstr>
      <vt:lpstr>Microsoft Sans Serif</vt:lpstr>
      <vt:lpstr>Symbol</vt:lpstr>
      <vt:lpstr>Tahoma</vt:lpstr>
      <vt:lpstr>Times New Roman</vt:lpstr>
      <vt:lpstr>Trebuchet MS</vt:lpstr>
      <vt:lpstr>Wingdings</vt:lpstr>
      <vt:lpstr>Wingdings 3</vt:lpstr>
      <vt:lpstr>Faceta</vt:lpstr>
      <vt:lpstr>Gerund-infinitive  would like  Maestra Llanely Santos Rivera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Would -Like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Gerund-infinitive  would like  Maestra Llanely Santos Rivera  </dc:title>
  <dc:creator>fabian</dc:creator>
  <cp:lastModifiedBy>llanely santos</cp:lastModifiedBy>
  <cp:revision>1</cp:revision>
  <dcterms:created xsi:type="dcterms:W3CDTF">2024-01-29T12:40:22Z</dcterms:created>
  <dcterms:modified xsi:type="dcterms:W3CDTF">2024-01-29T12:49:56Z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2024-01-29T00:00:00Z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2024-01-29T00:00:00Z</vt:filetime>
  </property>
</Properties>
</file>